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0-1.png>
</file>

<file path=ppt/media/image-10-2.png>
</file>

<file path=ppt/media/image-10-3.png>
</file>

<file path=ppt/media/image-10-4.png>
</file>

<file path=ppt/media/image-10-5.png>
</file>

<file path=ppt/media/image-10-6.png>
</file>

<file path=ppt/media/image-2-1.png>
</file>

<file path=ppt/media/image-2-2.png>
</file>

<file path=ppt/media/image-2-3.png>
</file>

<file path=ppt/media/image-2-4.png>
</file>

<file path=ppt/media/image-2-5.png>
</file>

<file path=ppt/media/image-2-6.png>
</file>

<file path=ppt/media/image-3-1.png>
</file>

<file path=ppt/media/image-3-2.png>
</file>

<file path=ppt/media/image-3-3.png>
</file>

<file path=ppt/media/image-3-4.png>
</file>

<file path=ppt/media/image-3-5.png>
</file>

<file path=ppt/media/image-3-6.png>
</file>

<file path=ppt/media/image-3-7.png>
</file>

<file path=ppt/media/image-4-1.png>
</file>

<file path=ppt/media/image-4-2.png>
</file>

<file path=ppt/media/image-4-3.png>
</file>

<file path=ppt/media/image-4-4.png>
</file>

<file path=ppt/media/image-4-5.png>
</file>

<file path=ppt/media/image-4-6.png>
</file>

<file path=ppt/media/image-4-7.png>
</file>

<file path=ppt/media/image-4-8.png>
</file>

<file path=ppt/media/image-4-9.png>
</file>

<file path=ppt/media/image-5-1.png>
</file>

<file path=ppt/media/image-5-2.png>
</file>

<file path=ppt/media/image-5-3.png>
</file>

<file path=ppt/media/image-5-4.png>
</file>

<file path=ppt/media/image-5-5.png>
</file>

<file path=ppt/media/image-5-6.png>
</file>

<file path=ppt/media/image-6-1.png>
</file>

<file path=ppt/media/image-6-2.png>
</file>

<file path=ppt/media/image-6-3.png>
</file>

<file path=ppt/media/image-6-4.png>
</file>

<file path=ppt/media/image-6-5.png>
</file>

<file path=ppt/media/image-7-1.png>
</file>

<file path=ppt/media/image-7-2.png>
</file>

<file path=ppt/media/image-7-3.png>
</file>

<file path=ppt/media/image-7-4.png>
</file>

<file path=ppt/media/image-7-5.png>
</file>

<file path=ppt/media/image-7-6.png>
</file>

<file path=ppt/media/image-8-1.png>
</file>

<file path=ppt/media/image-8-2.png>
</file>

<file path=ppt/media/image-9-1.png>
</file>

<file path=ppt/media/image-9-2.png>
</file>

<file path=ppt/media/image-9-3.png>
</file>

<file path=ppt/media/image-9-4.png>
</file>

<file path=ppt/media/image-9-5.png>
</file>

<file path=ppt/media/image-9-6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image" Target="../media/image-10-4.png"/><Relationship Id="rId5" Type="http://schemas.openxmlformats.org/officeDocument/2006/relationships/image" Target="../media/image-10-5.png"/><Relationship Id="rId6" Type="http://schemas.openxmlformats.org/officeDocument/2006/relationships/image" Target="../media/image-10-6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5" Type="http://schemas.openxmlformats.org/officeDocument/2006/relationships/image" Target="../media/image-2-5.png"/><Relationship Id="rId6" Type="http://schemas.openxmlformats.org/officeDocument/2006/relationships/image" Target="../media/image-2-6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3-5.png"/><Relationship Id="rId6" Type="http://schemas.openxmlformats.org/officeDocument/2006/relationships/image" Target="../media/image-3-6.png"/><Relationship Id="rId7" Type="http://schemas.openxmlformats.org/officeDocument/2006/relationships/image" Target="../media/image-3-7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image" Target="../media/image-4-6.png"/><Relationship Id="rId7" Type="http://schemas.openxmlformats.org/officeDocument/2006/relationships/image" Target="../media/image-4-7.png"/><Relationship Id="rId8" Type="http://schemas.openxmlformats.org/officeDocument/2006/relationships/image" Target="../media/image-4-8.png"/><Relationship Id="rId9" Type="http://schemas.openxmlformats.org/officeDocument/2006/relationships/image" Target="../media/image-4-9.png"/><Relationship Id="rId10" Type="http://schemas.openxmlformats.org/officeDocument/2006/relationships/slideLayout" Target="../slideLayouts/slideLayout1.xml"/><Relationship Id="rId11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image" Target="../media/image-5-6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image" Target="../media/image-7-6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image" Target="../media/image-9-4.png"/><Relationship Id="rId5" Type="http://schemas.openxmlformats.org/officeDocument/2006/relationships/image" Target="../media/image-9-5.png"/><Relationship Id="rId6" Type="http://schemas.openxmlformats.org/officeDocument/2006/relationships/image" Target="../media/image-9-6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653508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285750" y="285750"/>
            <a:ext cx="8572500" cy="5963580"/>
          </a:xfrm>
          <a:prstGeom prst="rect">
            <a:avLst/>
          </a:prstGeom>
          <a:solidFill>
            <a:srgbClr val="FFFFFF">
              <a:alpha val="70000"/>
            </a:srgbClr>
          </a:solidFill>
          <a:ln w="198">
            <a:solidFill>
              <a:srgbClr val="3498DB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428625" y="428625"/>
            <a:ext cx="8286750" cy="1234418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ctr" indent="0" marL="0">
              <a:buNone/>
            </a:pPr>
            <a:r>
              <a:rPr lang="en-US" sz="4050" b="1" dirty="0">
                <a:solidFill>
                  <a:srgbClr val="1A365D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Modelo Lógico de Banco de Dados</a:t>
            </a:r>
            <a:endParaRPr lang="en-US" sz="4050" dirty="0"/>
          </a:p>
        </p:txBody>
      </p:sp>
      <p:sp>
        <p:nvSpPr>
          <p:cNvPr id="5" name="Text 2"/>
          <p:cNvSpPr/>
          <p:nvPr/>
        </p:nvSpPr>
        <p:spPr>
          <a:xfrm>
            <a:off x="2381073" y="1877355"/>
            <a:ext cx="4381826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buNone/>
            </a:pPr>
            <a:r>
              <a:rPr lang="en-US" sz="1800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Uma Analogia com Projeto Arquitetônico</a:t>
            </a:r>
            <a:endParaRPr lang="en-US" sz="18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500" y="2577443"/>
            <a:ext cx="5715000" cy="2857500"/>
          </a:xfrm>
          <a:prstGeom prst="rect">
            <a:avLst/>
          </a:prstGeom>
        </p:spPr>
      </p:pic>
      <p:sp>
        <p:nvSpPr>
          <p:cNvPr id="7" name="Shape 3"/>
          <p:cNvSpPr/>
          <p:nvPr/>
        </p:nvSpPr>
        <p:spPr>
          <a:xfrm>
            <a:off x="2061614" y="5963580"/>
            <a:ext cx="457200" cy="28575"/>
          </a:xfrm>
          <a:prstGeom prst="rect">
            <a:avLst/>
          </a:prstGeom>
          <a:solidFill>
            <a:srgbClr val="2563EB"/>
          </a:solidFill>
          <a:ln/>
        </p:spPr>
      </p:sp>
      <p:sp>
        <p:nvSpPr>
          <p:cNvPr id="8" name="Text 4"/>
          <p:cNvSpPr/>
          <p:nvPr/>
        </p:nvSpPr>
        <p:spPr>
          <a:xfrm>
            <a:off x="2604539" y="5877855"/>
            <a:ext cx="3934923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7415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Uma abordagem visual para entender estruturas de dados</a:t>
            </a:r>
            <a:endParaRPr lang="en-US" sz="1046" dirty="0"/>
          </a:p>
        </p:txBody>
      </p:sp>
      <p:sp>
        <p:nvSpPr>
          <p:cNvPr id="9" name="Shape 5"/>
          <p:cNvSpPr/>
          <p:nvPr/>
        </p:nvSpPr>
        <p:spPr>
          <a:xfrm>
            <a:off x="6625186" y="5963580"/>
            <a:ext cx="457200" cy="28575"/>
          </a:xfrm>
          <a:prstGeom prst="rect">
            <a:avLst/>
          </a:prstGeom>
          <a:solidFill>
            <a:srgbClr val="2563EB"/>
          </a:solidFill>
          <a:ln/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654359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85750" y="285750"/>
            <a:ext cx="8572500" cy="471488"/>
          </a:xfrm>
          <a:prstGeom prst="rect">
            <a:avLst/>
          </a:prstGeom>
          <a:noFill/>
          <a:ln/>
        </p:spPr>
        <p:txBody>
          <a:bodyPr wrap="none" lIns="0" tIns="0" rIns="0" bIns="85090" rtlCol="0" anchor="ctr">
            <a:spAutoFit/>
          </a:bodyPr>
          <a:lstStyle/>
          <a:p>
            <a:pPr indent="0" marL="0">
              <a:buNone/>
            </a:pPr>
            <a:r>
              <a:rPr lang="en-US" sz="2025" b="1" dirty="0">
                <a:solidFill>
                  <a:srgbClr val="1A365D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Conclusão</a:t>
            </a:r>
            <a:endParaRPr lang="en-US" sz="2025" dirty="0"/>
          </a:p>
        </p:txBody>
      </p:sp>
      <p:sp>
        <p:nvSpPr>
          <p:cNvPr id="4" name="Shape 1"/>
          <p:cNvSpPr/>
          <p:nvPr/>
        </p:nvSpPr>
        <p:spPr>
          <a:xfrm>
            <a:off x="285750" y="957263"/>
            <a:ext cx="4179094" cy="93438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5" name="Shape 2"/>
          <p:cNvSpPr/>
          <p:nvPr/>
        </p:nvSpPr>
        <p:spPr>
          <a:xfrm>
            <a:off x="285750" y="957263"/>
            <a:ext cx="28575" cy="934380"/>
          </a:xfrm>
          <a:prstGeom prst="rect">
            <a:avLst/>
          </a:prstGeom>
          <a:solidFill>
            <a:srgbClr val="3498DB"/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906" y="1100138"/>
            <a:ext cx="142875" cy="14287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42938" y="1066205"/>
            <a:ext cx="942445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b="1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Recapitulação:</a:t>
            </a:r>
            <a:endParaRPr lang="en-US" sz="942" dirty="0"/>
          </a:p>
        </p:txBody>
      </p:sp>
      <p:sp>
        <p:nvSpPr>
          <p:cNvPr id="8" name="Text 4"/>
          <p:cNvSpPr/>
          <p:nvPr/>
        </p:nvSpPr>
        <p:spPr>
          <a:xfrm>
            <a:off x="1585382" y="1066205"/>
            <a:ext cx="2489988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A analogia entre modelo lógico e projeto </a:t>
            </a:r>
            <a:endParaRPr lang="en-US" sz="942" dirty="0"/>
          </a:p>
        </p:txBody>
      </p:sp>
      <p:sp>
        <p:nvSpPr>
          <p:cNvPr id="9" name="Text 5"/>
          <p:cNvSpPr/>
          <p:nvPr/>
        </p:nvSpPr>
        <p:spPr>
          <a:xfrm>
            <a:off x="642938" y="1246222"/>
            <a:ext cx="3394732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arquitetônico estabelece paralelos claros entre tabelas e </a:t>
            </a:r>
            <a:endParaRPr lang="en-US" sz="942" dirty="0"/>
          </a:p>
        </p:txBody>
      </p:sp>
      <p:sp>
        <p:nvSpPr>
          <p:cNvPr id="10" name="Text 6"/>
          <p:cNvSpPr/>
          <p:nvPr/>
        </p:nvSpPr>
        <p:spPr>
          <a:xfrm>
            <a:off x="642938" y="1426239"/>
            <a:ext cx="3599808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cômodos, chaves primárias e fundações, relacionamentos e </a:t>
            </a:r>
            <a:endParaRPr lang="en-US" sz="942" dirty="0"/>
          </a:p>
        </p:txBody>
      </p:sp>
      <p:sp>
        <p:nvSpPr>
          <p:cNvPr id="11" name="Text 7"/>
          <p:cNvSpPr/>
          <p:nvPr/>
        </p:nvSpPr>
        <p:spPr>
          <a:xfrm>
            <a:off x="642938" y="1606255"/>
            <a:ext cx="1385804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sistemas de circulação.</a:t>
            </a:r>
            <a:endParaRPr lang="en-US" sz="942" dirty="0"/>
          </a:p>
        </p:txBody>
      </p:sp>
      <p:sp>
        <p:nvSpPr>
          <p:cNvPr id="12" name="Shape 8"/>
          <p:cNvSpPr/>
          <p:nvPr/>
        </p:nvSpPr>
        <p:spPr>
          <a:xfrm>
            <a:off x="285750" y="2034518"/>
            <a:ext cx="4179094" cy="93438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13" name="Shape 9"/>
          <p:cNvSpPr/>
          <p:nvPr/>
        </p:nvSpPr>
        <p:spPr>
          <a:xfrm>
            <a:off x="285750" y="2034518"/>
            <a:ext cx="28575" cy="934380"/>
          </a:xfrm>
          <a:prstGeom prst="rect">
            <a:avLst/>
          </a:prstGeom>
          <a:solidFill>
            <a:srgbClr val="3498DB"/>
          </a:solidFill>
          <a:ln/>
        </p:spPr>
      </p:sp>
      <p:pic>
        <p:nvPicPr>
          <p:cNvPr id="14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906" y="2177393"/>
            <a:ext cx="107156" cy="142875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607219" y="2143460"/>
            <a:ext cx="1538446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b="1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Benefícios pedagógicos:</a:t>
            </a:r>
            <a:endParaRPr lang="en-US" sz="942" dirty="0"/>
          </a:p>
        </p:txBody>
      </p:sp>
      <p:sp>
        <p:nvSpPr>
          <p:cNvPr id="16" name="Text 11"/>
          <p:cNvSpPr/>
          <p:nvPr/>
        </p:nvSpPr>
        <p:spPr>
          <a:xfrm>
            <a:off x="2145664" y="2143460"/>
            <a:ext cx="1634998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Facilita a compreensão de </a:t>
            </a:r>
            <a:endParaRPr lang="en-US" sz="942" dirty="0"/>
          </a:p>
        </p:txBody>
      </p:sp>
      <p:sp>
        <p:nvSpPr>
          <p:cNvPr id="17" name="Text 12"/>
          <p:cNvSpPr/>
          <p:nvPr/>
        </p:nvSpPr>
        <p:spPr>
          <a:xfrm>
            <a:off x="607219" y="2143460"/>
            <a:ext cx="3745669" cy="355039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conceitos abstratos de banco de dados através de elementos </a:t>
            </a:r>
            <a:endParaRPr lang="en-US" sz="942" dirty="0"/>
          </a:p>
        </p:txBody>
      </p:sp>
      <p:sp>
        <p:nvSpPr>
          <p:cNvPr id="18" name="Text 13"/>
          <p:cNvSpPr/>
          <p:nvPr/>
        </p:nvSpPr>
        <p:spPr>
          <a:xfrm>
            <a:off x="607219" y="2323477"/>
            <a:ext cx="3586079" cy="355039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físicos e visuais familiares, criando pontes cognitivas para o </a:t>
            </a:r>
            <a:endParaRPr lang="en-US" sz="942" dirty="0"/>
          </a:p>
        </p:txBody>
      </p:sp>
      <p:sp>
        <p:nvSpPr>
          <p:cNvPr id="19" name="Text 14"/>
          <p:cNvSpPr/>
          <p:nvPr/>
        </p:nvSpPr>
        <p:spPr>
          <a:xfrm>
            <a:off x="607219" y="2683511"/>
            <a:ext cx="789915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aprendizado.</a:t>
            </a:r>
            <a:endParaRPr lang="en-US" sz="942" dirty="0"/>
          </a:p>
        </p:txBody>
      </p:sp>
      <p:sp>
        <p:nvSpPr>
          <p:cNvPr id="20" name="Shape 15"/>
          <p:cNvSpPr/>
          <p:nvPr/>
        </p:nvSpPr>
        <p:spPr>
          <a:xfrm>
            <a:off x="285750" y="3111773"/>
            <a:ext cx="4179094" cy="93438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21" name="Shape 16"/>
          <p:cNvSpPr/>
          <p:nvPr/>
        </p:nvSpPr>
        <p:spPr>
          <a:xfrm>
            <a:off x="285750" y="3111773"/>
            <a:ext cx="28575" cy="934380"/>
          </a:xfrm>
          <a:prstGeom prst="rect">
            <a:avLst/>
          </a:prstGeom>
          <a:solidFill>
            <a:srgbClr val="3498DB"/>
          </a:solidFill>
          <a:ln/>
        </p:spPr>
      </p:sp>
      <p:pic>
        <p:nvPicPr>
          <p:cNvPr id="2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906" y="3254648"/>
            <a:ext cx="142875" cy="142875"/>
          </a:xfrm>
          <a:prstGeom prst="rect">
            <a:avLst/>
          </a:prstGeom>
        </p:spPr>
      </p:pic>
      <p:sp>
        <p:nvSpPr>
          <p:cNvPr id="23" name="Text 17"/>
          <p:cNvSpPr/>
          <p:nvPr/>
        </p:nvSpPr>
        <p:spPr>
          <a:xfrm>
            <a:off x="642938" y="3220715"/>
            <a:ext cx="1139428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b="1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Aplicação prática:</a:t>
            </a:r>
            <a:endParaRPr lang="en-US" sz="942" dirty="0"/>
          </a:p>
        </p:txBody>
      </p:sp>
      <p:sp>
        <p:nvSpPr>
          <p:cNvPr id="24" name="Text 18"/>
          <p:cNvSpPr/>
          <p:nvPr/>
        </p:nvSpPr>
        <p:spPr>
          <a:xfrm>
            <a:off x="1782366" y="3220715"/>
            <a:ext cx="2122866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Permite visualizar como diferentes </a:t>
            </a:r>
            <a:endParaRPr lang="en-US" sz="942" dirty="0"/>
          </a:p>
        </p:txBody>
      </p:sp>
      <p:sp>
        <p:nvSpPr>
          <p:cNvPr id="25" name="Text 19"/>
          <p:cNvSpPr/>
          <p:nvPr/>
        </p:nvSpPr>
        <p:spPr>
          <a:xfrm>
            <a:off x="642938" y="3400732"/>
            <a:ext cx="3218427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componentes de um banco de dados se relacionam e </a:t>
            </a:r>
            <a:endParaRPr lang="en-US" sz="942" dirty="0"/>
          </a:p>
        </p:txBody>
      </p:sp>
      <p:sp>
        <p:nvSpPr>
          <p:cNvPr id="26" name="Text 20"/>
          <p:cNvSpPr/>
          <p:nvPr/>
        </p:nvSpPr>
        <p:spPr>
          <a:xfrm>
            <a:off x="642938" y="3580749"/>
            <a:ext cx="3459026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trabalham juntos, assim como os ambientes de uma casa </a:t>
            </a:r>
            <a:endParaRPr lang="en-US" sz="942" dirty="0"/>
          </a:p>
        </p:txBody>
      </p:sp>
      <p:sp>
        <p:nvSpPr>
          <p:cNvPr id="27" name="Text 21"/>
          <p:cNvSpPr/>
          <p:nvPr/>
        </p:nvSpPr>
        <p:spPr>
          <a:xfrm>
            <a:off x="642938" y="3760766"/>
            <a:ext cx="1663936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formam um todo funcional.</a:t>
            </a:r>
            <a:endParaRPr lang="en-US" sz="942" dirty="0"/>
          </a:p>
        </p:txBody>
      </p:sp>
      <p:sp>
        <p:nvSpPr>
          <p:cNvPr id="28" name="Shape 22"/>
          <p:cNvSpPr/>
          <p:nvPr/>
        </p:nvSpPr>
        <p:spPr>
          <a:xfrm>
            <a:off x="285750" y="4189028"/>
            <a:ext cx="4179094" cy="754363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29" name="Shape 23"/>
          <p:cNvSpPr/>
          <p:nvPr/>
        </p:nvSpPr>
        <p:spPr>
          <a:xfrm>
            <a:off x="285750" y="4189028"/>
            <a:ext cx="28575" cy="754363"/>
          </a:xfrm>
          <a:prstGeom prst="rect">
            <a:avLst/>
          </a:prstGeom>
          <a:solidFill>
            <a:srgbClr val="3498DB"/>
          </a:solidFill>
          <a:ln/>
        </p:spPr>
      </p:sp>
      <p:pic>
        <p:nvPicPr>
          <p:cNvPr id="30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2906" y="4331903"/>
            <a:ext cx="178594" cy="142875"/>
          </a:xfrm>
          <a:prstGeom prst="rect">
            <a:avLst/>
          </a:prstGeom>
        </p:spPr>
      </p:pic>
      <p:sp>
        <p:nvSpPr>
          <p:cNvPr id="31" name="Text 24"/>
          <p:cNvSpPr/>
          <p:nvPr/>
        </p:nvSpPr>
        <p:spPr>
          <a:xfrm>
            <a:off x="678656" y="4297970"/>
            <a:ext cx="1097375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b="1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Próximos passos:</a:t>
            </a:r>
            <a:endParaRPr lang="en-US" sz="942" dirty="0"/>
          </a:p>
        </p:txBody>
      </p:sp>
      <p:sp>
        <p:nvSpPr>
          <p:cNvPr id="32" name="Text 25"/>
          <p:cNvSpPr/>
          <p:nvPr/>
        </p:nvSpPr>
        <p:spPr>
          <a:xfrm>
            <a:off x="1776031" y="4297970"/>
            <a:ext cx="2546831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Expandir a analogia para incluir conceitos </a:t>
            </a:r>
            <a:endParaRPr lang="en-US" sz="942" dirty="0"/>
          </a:p>
        </p:txBody>
      </p:sp>
      <p:sp>
        <p:nvSpPr>
          <p:cNvPr id="33" name="Text 26"/>
          <p:cNvSpPr/>
          <p:nvPr/>
        </p:nvSpPr>
        <p:spPr>
          <a:xfrm>
            <a:off x="678656" y="4477987"/>
            <a:ext cx="3531273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mais avançados como índices (sistema elétrico/hidráulico), </a:t>
            </a:r>
            <a:endParaRPr lang="en-US" sz="942" dirty="0"/>
          </a:p>
        </p:txBody>
      </p:sp>
      <p:sp>
        <p:nvSpPr>
          <p:cNvPr id="34" name="Text 27"/>
          <p:cNvSpPr/>
          <p:nvPr/>
        </p:nvSpPr>
        <p:spPr>
          <a:xfrm>
            <a:off x="678656" y="4658004"/>
            <a:ext cx="3624114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views (janelas) e stored procedures (automação residencial).</a:t>
            </a:r>
            <a:endParaRPr lang="en-US" sz="942" dirty="0"/>
          </a:p>
        </p:txBody>
      </p:sp>
      <p:sp>
        <p:nvSpPr>
          <p:cNvPr id="35" name="Shape 28"/>
          <p:cNvSpPr/>
          <p:nvPr/>
        </p:nvSpPr>
        <p:spPr>
          <a:xfrm>
            <a:off x="285750" y="5086266"/>
            <a:ext cx="4179094" cy="1157288"/>
          </a:xfrm>
          <a:prstGeom prst="rect">
            <a:avLst/>
          </a:prstGeom>
          <a:solidFill>
            <a:srgbClr val="3498DB">
              <a:alpha val="10000"/>
            </a:srgbClr>
          </a:solidFill>
          <a:ln w="99">
            <a:solidFill>
              <a:srgbClr val="3498DB"/>
            </a:solidFill>
            <a:prstDash val="dash"/>
          </a:ln>
        </p:spPr>
      </p:sp>
      <p:sp>
        <p:nvSpPr>
          <p:cNvPr id="36" name="Text 29"/>
          <p:cNvSpPr/>
          <p:nvPr/>
        </p:nvSpPr>
        <p:spPr>
          <a:xfrm>
            <a:off x="428625" y="5229141"/>
            <a:ext cx="3893344" cy="8572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ctr" indent="0" marL="0">
              <a:buNone/>
            </a:pPr>
            <a:r>
              <a:rPr lang="en-US" sz="1046" b="1" dirty="0">
                <a:solidFill>
                  <a:srgbClr val="1A365D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"Assim como um bom projeto arquitetônico cria espaços funcionais e harmoniosos, um bom modelo lógico de banco de dados cria estruturas de dados eficientes e coerentes."</a:t>
            </a:r>
            <a:endParaRPr lang="en-US" sz="1046" dirty="0"/>
          </a:p>
        </p:txBody>
      </p:sp>
      <p:sp>
        <p:nvSpPr>
          <p:cNvPr id="37" name="Shape 30"/>
          <p:cNvSpPr/>
          <p:nvPr/>
        </p:nvSpPr>
        <p:spPr>
          <a:xfrm>
            <a:off x="4982766" y="2376441"/>
            <a:ext cx="3571875" cy="2433619"/>
          </a:xfrm>
          <a:prstGeom prst="rect">
            <a:avLst/>
          </a:prstGeom>
          <a:solidFill>
            <a:srgbClr val="FFFFFF"/>
          </a:solidFill>
          <a:ln w="99">
            <a:solidFill>
              <a:srgbClr val="7F8C8D"/>
            </a:solidFill>
            <a:prstDash val="solid"/>
          </a:ln>
        </p:spPr>
      </p:sp>
      <p:pic>
        <p:nvPicPr>
          <p:cNvPr id="38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54203" y="2450250"/>
            <a:ext cx="3429000" cy="2286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85750" y="285750"/>
            <a:ext cx="8572500" cy="471488"/>
          </a:xfrm>
          <a:prstGeom prst="rect">
            <a:avLst/>
          </a:prstGeom>
          <a:noFill/>
          <a:ln/>
        </p:spPr>
        <p:txBody>
          <a:bodyPr wrap="none" lIns="0" tIns="0" rIns="0" bIns="85090" rtlCol="0" anchor="ctr">
            <a:spAutoFit/>
          </a:bodyPr>
          <a:lstStyle/>
          <a:p>
            <a:pPr indent="0" marL="0">
              <a:buNone/>
            </a:pPr>
            <a:r>
              <a:rPr lang="en-US" sz="2025" b="1" dirty="0">
                <a:solidFill>
                  <a:srgbClr val="1A365D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Introdução</a:t>
            </a:r>
            <a:endParaRPr lang="en-US" sz="2025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50" y="1075134"/>
            <a:ext cx="107156" cy="714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00063" y="966192"/>
            <a:ext cx="3428860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Conceitos abstratos de banco de dados podem ser </a:t>
            </a:r>
            <a:endParaRPr lang="en-US" sz="1046" dirty="0"/>
          </a:p>
        </p:txBody>
      </p:sp>
      <p:sp>
        <p:nvSpPr>
          <p:cNvPr id="6" name="Text 2"/>
          <p:cNvSpPr/>
          <p:nvPr/>
        </p:nvSpPr>
        <p:spPr>
          <a:xfrm>
            <a:off x="3928923" y="966192"/>
            <a:ext cx="477069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2980B9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difíceis </a:t>
            </a:r>
            <a:endParaRPr lang="en-US" sz="1046" dirty="0"/>
          </a:p>
        </p:txBody>
      </p:sp>
      <p:sp>
        <p:nvSpPr>
          <p:cNvPr id="7" name="Text 3"/>
          <p:cNvSpPr/>
          <p:nvPr/>
        </p:nvSpPr>
        <p:spPr>
          <a:xfrm>
            <a:off x="500063" y="1180505"/>
            <a:ext cx="1131001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2980B9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de compreender</a:t>
            </a:r>
            <a:endParaRPr lang="en-US" sz="1046" dirty="0"/>
          </a:p>
        </p:txBody>
      </p:sp>
      <p:sp>
        <p:nvSpPr>
          <p:cNvPr id="8" name="Text 4"/>
          <p:cNvSpPr/>
          <p:nvPr/>
        </p:nvSpPr>
        <p:spPr>
          <a:xfrm>
            <a:off x="1631063" y="1180505"/>
            <a:ext cx="1053424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para iniciantes.</a:t>
            </a:r>
            <a:endParaRPr lang="en-US" sz="1046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750" y="1646634"/>
            <a:ext cx="142875" cy="714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35781" y="1537692"/>
            <a:ext cx="1108872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Analogias criam </a:t>
            </a:r>
            <a:endParaRPr lang="en-US" sz="1046" dirty="0"/>
          </a:p>
        </p:txBody>
      </p:sp>
      <p:sp>
        <p:nvSpPr>
          <p:cNvPr id="11" name="Text 6"/>
          <p:cNvSpPr/>
          <p:nvPr/>
        </p:nvSpPr>
        <p:spPr>
          <a:xfrm>
            <a:off x="1644653" y="1537692"/>
            <a:ext cx="1202745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2980B9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pontes cognitivas</a:t>
            </a:r>
            <a:endParaRPr lang="en-US" sz="1046" dirty="0"/>
          </a:p>
        </p:txBody>
      </p:sp>
      <p:sp>
        <p:nvSpPr>
          <p:cNvPr id="12" name="Text 7"/>
          <p:cNvSpPr/>
          <p:nvPr/>
        </p:nvSpPr>
        <p:spPr>
          <a:xfrm>
            <a:off x="2847398" y="1537692"/>
            <a:ext cx="1488328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entre o conhecido e o </a:t>
            </a:r>
            <a:endParaRPr lang="en-US" sz="1046" dirty="0"/>
          </a:p>
        </p:txBody>
      </p:sp>
      <p:sp>
        <p:nvSpPr>
          <p:cNvPr id="13" name="Text 8"/>
          <p:cNvSpPr/>
          <p:nvPr/>
        </p:nvSpPr>
        <p:spPr>
          <a:xfrm>
            <a:off x="535781" y="1752005"/>
            <a:ext cx="2745488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desconhecido, facilitando o aprendizado.</a:t>
            </a:r>
            <a:endParaRPr lang="en-US" sz="1046" dirty="0"/>
          </a:p>
        </p:txBody>
      </p:sp>
      <p:pic>
        <p:nvPicPr>
          <p:cNvPr id="14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750" y="2218134"/>
            <a:ext cx="160734" cy="7144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553641" y="2109192"/>
            <a:ext cx="1893540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 arquitetura é um domínio </a:t>
            </a:r>
            <a:endParaRPr lang="en-US" sz="1046" dirty="0"/>
          </a:p>
        </p:txBody>
      </p:sp>
      <p:sp>
        <p:nvSpPr>
          <p:cNvPr id="16" name="Text 10"/>
          <p:cNvSpPr/>
          <p:nvPr/>
        </p:nvSpPr>
        <p:spPr>
          <a:xfrm>
            <a:off x="2447181" y="2109192"/>
            <a:ext cx="1078009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2980B9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familiar e visual</a:t>
            </a:r>
            <a:endParaRPr lang="en-US" sz="1046" dirty="0"/>
          </a:p>
        </p:txBody>
      </p:sp>
      <p:sp>
        <p:nvSpPr>
          <p:cNvPr id="17" name="Text 11"/>
          <p:cNvSpPr/>
          <p:nvPr/>
        </p:nvSpPr>
        <p:spPr>
          <a:xfrm>
            <a:off x="3525189" y="2109192"/>
            <a:ext cx="918976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que pode ser </a:t>
            </a:r>
            <a:endParaRPr lang="en-US" sz="1046" dirty="0"/>
          </a:p>
        </p:txBody>
      </p:sp>
      <p:sp>
        <p:nvSpPr>
          <p:cNvPr id="18" name="Text 12"/>
          <p:cNvSpPr/>
          <p:nvPr/>
        </p:nvSpPr>
        <p:spPr>
          <a:xfrm>
            <a:off x="553641" y="2323505"/>
            <a:ext cx="2733935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usado para explicar estruturas de dados.</a:t>
            </a:r>
            <a:endParaRPr lang="en-US" sz="1046" dirty="0"/>
          </a:p>
        </p:txBody>
      </p:sp>
      <p:pic>
        <p:nvPicPr>
          <p:cNvPr id="19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5750" y="2789634"/>
            <a:ext cx="160734" cy="7144"/>
          </a:xfrm>
          <a:prstGeom prst="rect">
            <a:avLst/>
          </a:prstGeom>
        </p:spPr>
      </p:pic>
      <p:sp>
        <p:nvSpPr>
          <p:cNvPr id="20" name="Text 13"/>
          <p:cNvSpPr/>
          <p:nvPr/>
        </p:nvSpPr>
        <p:spPr>
          <a:xfrm>
            <a:off x="553641" y="2680692"/>
            <a:ext cx="3392863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Comparar um banco de dados a uma casa permite </a:t>
            </a:r>
            <a:endParaRPr lang="en-US" sz="1046" dirty="0"/>
          </a:p>
        </p:txBody>
      </p:sp>
      <p:sp>
        <p:nvSpPr>
          <p:cNvPr id="21" name="Text 14"/>
          <p:cNvSpPr/>
          <p:nvPr/>
        </p:nvSpPr>
        <p:spPr>
          <a:xfrm>
            <a:off x="553641" y="2895005"/>
            <a:ext cx="1249012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2980B9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visualizar relações</a:t>
            </a:r>
            <a:endParaRPr lang="en-US" sz="1046" dirty="0"/>
          </a:p>
        </p:txBody>
      </p:sp>
      <p:sp>
        <p:nvSpPr>
          <p:cNvPr id="22" name="Text 15"/>
          <p:cNvSpPr/>
          <p:nvPr/>
        </p:nvSpPr>
        <p:spPr>
          <a:xfrm>
            <a:off x="1802653" y="2895005"/>
            <a:ext cx="1946532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e entender a função de cada </a:t>
            </a:r>
            <a:endParaRPr lang="en-US" sz="1046" dirty="0"/>
          </a:p>
        </p:txBody>
      </p:sp>
      <p:sp>
        <p:nvSpPr>
          <p:cNvPr id="23" name="Text 16"/>
          <p:cNvSpPr/>
          <p:nvPr/>
        </p:nvSpPr>
        <p:spPr>
          <a:xfrm>
            <a:off x="553641" y="3109317"/>
            <a:ext cx="890541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componente.</a:t>
            </a:r>
            <a:endParaRPr lang="en-US" sz="1046" dirty="0"/>
          </a:p>
        </p:txBody>
      </p:sp>
      <p:sp>
        <p:nvSpPr>
          <p:cNvPr id="24" name="Shape 17"/>
          <p:cNvSpPr/>
          <p:nvPr/>
        </p:nvSpPr>
        <p:spPr>
          <a:xfrm>
            <a:off x="4982766" y="1710147"/>
            <a:ext cx="3571875" cy="2394719"/>
          </a:xfrm>
          <a:prstGeom prst="rect">
            <a:avLst/>
          </a:prstGeom>
          <a:solidFill>
            <a:srgbClr val="FFFFFF"/>
          </a:solidFill>
          <a:ln w="99">
            <a:solidFill>
              <a:srgbClr val="7F8C8D"/>
            </a:solidFill>
            <a:prstDash val="solid"/>
          </a:ln>
        </p:spPr>
      </p:sp>
      <p:pic>
        <p:nvPicPr>
          <p:cNvPr id="25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54203" y="1784040"/>
            <a:ext cx="3429000" cy="224693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85750" y="285750"/>
            <a:ext cx="8572500" cy="471488"/>
          </a:xfrm>
          <a:prstGeom prst="rect">
            <a:avLst/>
          </a:prstGeom>
          <a:noFill/>
          <a:ln/>
        </p:spPr>
        <p:txBody>
          <a:bodyPr wrap="none" lIns="0" tIns="0" rIns="0" bIns="85090" rtlCol="0" anchor="ctr">
            <a:spAutoFit/>
          </a:bodyPr>
          <a:lstStyle/>
          <a:p>
            <a:pPr indent="0" marL="0">
              <a:buNone/>
            </a:pPr>
            <a:r>
              <a:rPr lang="en-US" sz="2025" b="1" dirty="0">
                <a:solidFill>
                  <a:srgbClr val="1A365D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Visão Geral da Analogia</a:t>
            </a:r>
            <a:endParaRPr lang="en-US" sz="2025" dirty="0"/>
          </a:p>
        </p:txBody>
      </p:sp>
      <p:sp>
        <p:nvSpPr>
          <p:cNvPr id="4" name="Shape 1"/>
          <p:cNvSpPr/>
          <p:nvPr/>
        </p:nvSpPr>
        <p:spPr>
          <a:xfrm>
            <a:off x="285750" y="957263"/>
            <a:ext cx="4179094" cy="471488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5" name="Shape 2"/>
          <p:cNvSpPr/>
          <p:nvPr/>
        </p:nvSpPr>
        <p:spPr>
          <a:xfrm>
            <a:off x="285750" y="957263"/>
            <a:ext cx="28575" cy="471488"/>
          </a:xfrm>
          <a:prstGeom prst="rect">
            <a:avLst/>
          </a:prstGeom>
          <a:solidFill>
            <a:srgbClr val="3498DB"/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772" y="1107281"/>
            <a:ext cx="150019" cy="17145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85813" y="1094780"/>
            <a:ext cx="1129159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Banco de Dados</a:t>
            </a:r>
            <a:endParaRPr lang="en-US" sz="1046" dirty="0"/>
          </a:p>
        </p:txBody>
      </p:sp>
      <p:sp>
        <p:nvSpPr>
          <p:cNvPr id="8" name="Text 4"/>
          <p:cNvSpPr/>
          <p:nvPr/>
        </p:nvSpPr>
        <p:spPr>
          <a:xfrm>
            <a:off x="2023579" y="1094780"/>
            <a:ext cx="81735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1A365D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=</a:t>
            </a:r>
            <a:endParaRPr lang="en-US" sz="1046" dirty="0"/>
          </a:p>
        </p:txBody>
      </p:sp>
      <p:sp>
        <p:nvSpPr>
          <p:cNvPr id="9" name="Text 5"/>
          <p:cNvSpPr/>
          <p:nvPr/>
        </p:nvSpPr>
        <p:spPr>
          <a:xfrm>
            <a:off x="2213921" y="1094780"/>
            <a:ext cx="1003557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Casa Completa</a:t>
            </a:r>
            <a:endParaRPr lang="en-US" sz="1046" dirty="0"/>
          </a:p>
        </p:txBody>
      </p:sp>
      <p:sp>
        <p:nvSpPr>
          <p:cNvPr id="10" name="Shape 6"/>
          <p:cNvSpPr/>
          <p:nvPr/>
        </p:nvSpPr>
        <p:spPr>
          <a:xfrm>
            <a:off x="285750" y="1607344"/>
            <a:ext cx="4179094" cy="471488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11" name="Shape 7"/>
          <p:cNvSpPr/>
          <p:nvPr/>
        </p:nvSpPr>
        <p:spPr>
          <a:xfrm>
            <a:off x="285750" y="1607344"/>
            <a:ext cx="28575" cy="471488"/>
          </a:xfrm>
          <a:prstGeom prst="rect">
            <a:avLst/>
          </a:prstGeom>
          <a:solidFill>
            <a:srgbClr val="3498DB"/>
          </a:solidFill>
          <a:ln/>
        </p:spPr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056" y="1757363"/>
            <a:ext cx="171450" cy="171450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785813" y="1744861"/>
            <a:ext cx="533353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Tabelas</a:t>
            </a:r>
            <a:endParaRPr lang="en-US" sz="1046" dirty="0"/>
          </a:p>
        </p:txBody>
      </p:sp>
      <p:sp>
        <p:nvSpPr>
          <p:cNvPr id="14" name="Text 9"/>
          <p:cNvSpPr/>
          <p:nvPr/>
        </p:nvSpPr>
        <p:spPr>
          <a:xfrm>
            <a:off x="1427773" y="1744861"/>
            <a:ext cx="81735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1A365D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=</a:t>
            </a:r>
            <a:endParaRPr lang="en-US" sz="1046" dirty="0"/>
          </a:p>
        </p:txBody>
      </p:sp>
      <p:sp>
        <p:nvSpPr>
          <p:cNvPr id="15" name="Text 10"/>
          <p:cNvSpPr/>
          <p:nvPr/>
        </p:nvSpPr>
        <p:spPr>
          <a:xfrm>
            <a:off x="1618115" y="1744861"/>
            <a:ext cx="1411756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Cômodos/Ambientes</a:t>
            </a:r>
            <a:endParaRPr lang="en-US" sz="1046" dirty="0"/>
          </a:p>
        </p:txBody>
      </p:sp>
      <p:sp>
        <p:nvSpPr>
          <p:cNvPr id="16" name="Shape 11"/>
          <p:cNvSpPr/>
          <p:nvPr/>
        </p:nvSpPr>
        <p:spPr>
          <a:xfrm>
            <a:off x="285750" y="2257425"/>
            <a:ext cx="4179094" cy="471488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17" name="Shape 12"/>
          <p:cNvSpPr/>
          <p:nvPr/>
        </p:nvSpPr>
        <p:spPr>
          <a:xfrm>
            <a:off x="285750" y="2257425"/>
            <a:ext cx="28575" cy="471488"/>
          </a:xfrm>
          <a:prstGeom prst="rect">
            <a:avLst/>
          </a:prstGeom>
          <a:solidFill>
            <a:srgbClr val="3498DB"/>
          </a:solidFill>
          <a:ln/>
        </p:spPr>
      </p:sp>
      <p:pic>
        <p:nvPicPr>
          <p:cNvPr id="1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056" y="2407444"/>
            <a:ext cx="171450" cy="171450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785813" y="2394942"/>
            <a:ext cx="1194597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Campos/Colunas</a:t>
            </a:r>
            <a:endParaRPr lang="en-US" sz="1046" dirty="0"/>
          </a:p>
        </p:txBody>
      </p:sp>
      <p:sp>
        <p:nvSpPr>
          <p:cNvPr id="20" name="Text 14"/>
          <p:cNvSpPr/>
          <p:nvPr/>
        </p:nvSpPr>
        <p:spPr>
          <a:xfrm>
            <a:off x="2089017" y="2394942"/>
            <a:ext cx="81735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1A365D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=</a:t>
            </a:r>
            <a:endParaRPr lang="en-US" sz="1046" dirty="0"/>
          </a:p>
        </p:txBody>
      </p:sp>
      <p:sp>
        <p:nvSpPr>
          <p:cNvPr id="21" name="Text 15"/>
          <p:cNvSpPr/>
          <p:nvPr/>
        </p:nvSpPr>
        <p:spPr>
          <a:xfrm>
            <a:off x="2279359" y="2394942"/>
            <a:ext cx="1595930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Móveis e Equipamentos</a:t>
            </a:r>
            <a:endParaRPr lang="en-US" sz="1046" dirty="0"/>
          </a:p>
        </p:txBody>
      </p:sp>
      <p:sp>
        <p:nvSpPr>
          <p:cNvPr id="22" name="Shape 16"/>
          <p:cNvSpPr/>
          <p:nvPr/>
        </p:nvSpPr>
        <p:spPr>
          <a:xfrm>
            <a:off x="285750" y="2907506"/>
            <a:ext cx="4179094" cy="471488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23" name="Shape 17"/>
          <p:cNvSpPr/>
          <p:nvPr/>
        </p:nvSpPr>
        <p:spPr>
          <a:xfrm>
            <a:off x="285750" y="2907506"/>
            <a:ext cx="28575" cy="471488"/>
          </a:xfrm>
          <a:prstGeom prst="rect">
            <a:avLst/>
          </a:prstGeom>
          <a:solidFill>
            <a:srgbClr val="3498DB"/>
          </a:solidFill>
          <a:ln/>
        </p:spPr>
      </p:sp>
      <p:pic>
        <p:nvPicPr>
          <p:cNvPr id="24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0056" y="3057525"/>
            <a:ext cx="171450" cy="171450"/>
          </a:xfrm>
          <a:prstGeom prst="rect">
            <a:avLst/>
          </a:prstGeom>
        </p:spPr>
      </p:pic>
      <p:sp>
        <p:nvSpPr>
          <p:cNvPr id="25" name="Text 18"/>
          <p:cNvSpPr/>
          <p:nvPr/>
        </p:nvSpPr>
        <p:spPr>
          <a:xfrm>
            <a:off x="785813" y="3045023"/>
            <a:ext cx="1235590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Chaves Primárias</a:t>
            </a:r>
            <a:endParaRPr lang="en-US" sz="1046" dirty="0"/>
          </a:p>
        </p:txBody>
      </p:sp>
      <p:sp>
        <p:nvSpPr>
          <p:cNvPr id="26" name="Text 19"/>
          <p:cNvSpPr/>
          <p:nvPr/>
        </p:nvSpPr>
        <p:spPr>
          <a:xfrm>
            <a:off x="2130010" y="3045023"/>
            <a:ext cx="81735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1A365D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=</a:t>
            </a:r>
            <a:endParaRPr lang="en-US" sz="1046" dirty="0"/>
          </a:p>
        </p:txBody>
      </p:sp>
      <p:sp>
        <p:nvSpPr>
          <p:cNvPr id="27" name="Text 20"/>
          <p:cNvSpPr/>
          <p:nvPr/>
        </p:nvSpPr>
        <p:spPr>
          <a:xfrm>
            <a:off x="2320351" y="3045023"/>
            <a:ext cx="1398891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Fundações/Estrutura</a:t>
            </a:r>
            <a:endParaRPr lang="en-US" sz="1046" dirty="0"/>
          </a:p>
        </p:txBody>
      </p:sp>
      <p:sp>
        <p:nvSpPr>
          <p:cNvPr id="28" name="Shape 21"/>
          <p:cNvSpPr/>
          <p:nvPr/>
        </p:nvSpPr>
        <p:spPr>
          <a:xfrm>
            <a:off x="285750" y="3557588"/>
            <a:ext cx="4179094" cy="471488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29" name="Shape 22"/>
          <p:cNvSpPr/>
          <p:nvPr/>
        </p:nvSpPr>
        <p:spPr>
          <a:xfrm>
            <a:off x="285750" y="3557588"/>
            <a:ext cx="28575" cy="471488"/>
          </a:xfrm>
          <a:prstGeom prst="rect">
            <a:avLst/>
          </a:prstGeom>
          <a:solidFill>
            <a:srgbClr val="3498DB"/>
          </a:solidFill>
          <a:ln/>
        </p:spPr>
      </p:sp>
      <p:pic>
        <p:nvPicPr>
          <p:cNvPr id="30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8625" y="3707606"/>
            <a:ext cx="214313" cy="171450"/>
          </a:xfrm>
          <a:prstGeom prst="rect">
            <a:avLst/>
          </a:prstGeom>
        </p:spPr>
      </p:pic>
      <p:sp>
        <p:nvSpPr>
          <p:cNvPr id="31" name="Text 23"/>
          <p:cNvSpPr/>
          <p:nvPr/>
        </p:nvSpPr>
        <p:spPr>
          <a:xfrm>
            <a:off x="785813" y="3695105"/>
            <a:ext cx="1234306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Relacionamentos</a:t>
            </a:r>
            <a:endParaRPr lang="en-US" sz="1046" dirty="0"/>
          </a:p>
        </p:txBody>
      </p:sp>
      <p:sp>
        <p:nvSpPr>
          <p:cNvPr id="32" name="Text 24"/>
          <p:cNvSpPr/>
          <p:nvPr/>
        </p:nvSpPr>
        <p:spPr>
          <a:xfrm>
            <a:off x="2128726" y="3695105"/>
            <a:ext cx="81735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1A365D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=</a:t>
            </a:r>
            <a:endParaRPr lang="en-US" sz="1046" dirty="0"/>
          </a:p>
        </p:txBody>
      </p:sp>
      <p:sp>
        <p:nvSpPr>
          <p:cNvPr id="33" name="Text 25"/>
          <p:cNvSpPr/>
          <p:nvPr/>
        </p:nvSpPr>
        <p:spPr>
          <a:xfrm>
            <a:off x="2319068" y="3695105"/>
            <a:ext cx="1464776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Sistema de Circulação</a:t>
            </a:r>
            <a:endParaRPr lang="en-US" sz="1046" dirty="0"/>
          </a:p>
        </p:txBody>
      </p:sp>
      <p:sp>
        <p:nvSpPr>
          <p:cNvPr id="34" name="Shape 26"/>
          <p:cNvSpPr/>
          <p:nvPr/>
        </p:nvSpPr>
        <p:spPr>
          <a:xfrm>
            <a:off x="4982766" y="1478756"/>
            <a:ext cx="3571875" cy="2857500"/>
          </a:xfrm>
          <a:prstGeom prst="rect">
            <a:avLst/>
          </a:prstGeom>
          <a:solidFill>
            <a:srgbClr val="FFFFFF"/>
          </a:solidFill>
          <a:ln w="99">
            <a:solidFill>
              <a:srgbClr val="7F8C8D"/>
            </a:solidFill>
            <a:prstDash val="solid"/>
          </a:ln>
        </p:spPr>
      </p:sp>
      <p:pic>
        <p:nvPicPr>
          <p:cNvPr id="35" name="Image 6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54203" y="1550194"/>
            <a:ext cx="3429000" cy="3429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618062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85750" y="285750"/>
            <a:ext cx="8572500" cy="471488"/>
          </a:xfrm>
          <a:prstGeom prst="rect">
            <a:avLst/>
          </a:prstGeom>
          <a:noFill/>
          <a:ln/>
        </p:spPr>
        <p:txBody>
          <a:bodyPr wrap="none" lIns="0" tIns="0" rIns="0" bIns="85090" rtlCol="0" anchor="ctr">
            <a:spAutoFit/>
          </a:bodyPr>
          <a:lstStyle/>
          <a:p>
            <a:pPr indent="0" marL="0">
              <a:buNone/>
            </a:pPr>
            <a:r>
              <a:rPr lang="en-US" sz="2025" b="1" dirty="0">
                <a:solidFill>
                  <a:srgbClr val="1A365D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Tabelas como Cômodos</a:t>
            </a:r>
            <a:endParaRPr lang="en-US" sz="2025" dirty="0"/>
          </a:p>
        </p:txBody>
      </p:sp>
      <p:sp>
        <p:nvSpPr>
          <p:cNvPr id="4" name="Shape 1"/>
          <p:cNvSpPr/>
          <p:nvPr/>
        </p:nvSpPr>
        <p:spPr>
          <a:xfrm>
            <a:off x="285750" y="957263"/>
            <a:ext cx="4179094" cy="754363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5" name="Shape 2"/>
          <p:cNvSpPr/>
          <p:nvPr/>
        </p:nvSpPr>
        <p:spPr>
          <a:xfrm>
            <a:off x="285750" y="957263"/>
            <a:ext cx="28575" cy="754363"/>
          </a:xfrm>
          <a:prstGeom prst="rect">
            <a:avLst/>
          </a:prstGeom>
          <a:solidFill>
            <a:srgbClr val="3498DB"/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906" y="1100138"/>
            <a:ext cx="142875" cy="14287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42938" y="1066205"/>
            <a:ext cx="1164375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b="1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Função Específica:</a:t>
            </a:r>
            <a:endParaRPr lang="en-US" sz="942" dirty="0"/>
          </a:p>
        </p:txBody>
      </p:sp>
      <p:sp>
        <p:nvSpPr>
          <p:cNvPr id="8" name="Text 4"/>
          <p:cNvSpPr/>
          <p:nvPr/>
        </p:nvSpPr>
        <p:spPr>
          <a:xfrm>
            <a:off x="1807313" y="1066205"/>
            <a:ext cx="2187411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Assim como cada cômodo tem uma </a:t>
            </a:r>
            <a:endParaRPr lang="en-US" sz="942" dirty="0"/>
          </a:p>
        </p:txBody>
      </p:sp>
      <p:sp>
        <p:nvSpPr>
          <p:cNvPr id="9" name="Text 5"/>
          <p:cNvSpPr/>
          <p:nvPr/>
        </p:nvSpPr>
        <p:spPr>
          <a:xfrm>
            <a:off x="642938" y="1246222"/>
            <a:ext cx="3494773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função na casa (dormir, cozinhar, relaxar), cada tabela tem </a:t>
            </a:r>
            <a:endParaRPr lang="en-US" sz="942" dirty="0"/>
          </a:p>
        </p:txBody>
      </p:sp>
      <p:sp>
        <p:nvSpPr>
          <p:cNvPr id="10" name="Text 6"/>
          <p:cNvSpPr/>
          <p:nvPr/>
        </p:nvSpPr>
        <p:spPr>
          <a:xfrm>
            <a:off x="642938" y="1426239"/>
            <a:ext cx="2664340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um propósito específico no banco de dados.</a:t>
            </a:r>
            <a:endParaRPr lang="en-US" sz="942" dirty="0"/>
          </a:p>
        </p:txBody>
      </p:sp>
      <p:sp>
        <p:nvSpPr>
          <p:cNvPr id="11" name="Shape 7"/>
          <p:cNvSpPr/>
          <p:nvPr/>
        </p:nvSpPr>
        <p:spPr>
          <a:xfrm>
            <a:off x="285750" y="1854501"/>
            <a:ext cx="4179094" cy="754363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12" name="Shape 8"/>
          <p:cNvSpPr/>
          <p:nvPr/>
        </p:nvSpPr>
        <p:spPr>
          <a:xfrm>
            <a:off x="285750" y="1854501"/>
            <a:ext cx="28575" cy="754363"/>
          </a:xfrm>
          <a:prstGeom prst="rect">
            <a:avLst/>
          </a:prstGeom>
          <a:solidFill>
            <a:srgbClr val="3498DB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906" y="1997376"/>
            <a:ext cx="142875" cy="142875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642938" y="1963443"/>
            <a:ext cx="1416416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b="1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Campos como Móveis:</a:t>
            </a:r>
            <a:endParaRPr lang="en-US" sz="942" dirty="0"/>
          </a:p>
        </p:txBody>
      </p:sp>
      <p:sp>
        <p:nvSpPr>
          <p:cNvPr id="15" name="Text 10"/>
          <p:cNvSpPr/>
          <p:nvPr/>
        </p:nvSpPr>
        <p:spPr>
          <a:xfrm>
            <a:off x="2059353" y="1963443"/>
            <a:ext cx="2216600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Os campos de uma tabela são como </a:t>
            </a:r>
            <a:endParaRPr lang="en-US" sz="942" dirty="0"/>
          </a:p>
        </p:txBody>
      </p:sp>
      <p:sp>
        <p:nvSpPr>
          <p:cNvPr id="16" name="Text 11"/>
          <p:cNvSpPr/>
          <p:nvPr/>
        </p:nvSpPr>
        <p:spPr>
          <a:xfrm>
            <a:off x="642938" y="2143460"/>
            <a:ext cx="3415940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os móveis e equipamentos de um cômodo - definem sua </a:t>
            </a:r>
            <a:endParaRPr lang="en-US" sz="942" dirty="0"/>
          </a:p>
        </p:txBody>
      </p:sp>
      <p:sp>
        <p:nvSpPr>
          <p:cNvPr id="17" name="Text 12"/>
          <p:cNvSpPr/>
          <p:nvPr/>
        </p:nvSpPr>
        <p:spPr>
          <a:xfrm>
            <a:off x="642938" y="2323477"/>
            <a:ext cx="1930626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funcionalidade e características.</a:t>
            </a:r>
            <a:endParaRPr lang="en-US" sz="942" dirty="0"/>
          </a:p>
        </p:txBody>
      </p:sp>
      <p:sp>
        <p:nvSpPr>
          <p:cNvPr id="18" name="Shape 13"/>
          <p:cNvSpPr/>
          <p:nvPr/>
        </p:nvSpPr>
        <p:spPr>
          <a:xfrm>
            <a:off x="285750" y="2751739"/>
            <a:ext cx="4179094" cy="142155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19" name="Shape 14"/>
          <p:cNvSpPr/>
          <p:nvPr/>
        </p:nvSpPr>
        <p:spPr>
          <a:xfrm>
            <a:off x="285750" y="2751739"/>
            <a:ext cx="28575" cy="1421550"/>
          </a:xfrm>
          <a:prstGeom prst="rect">
            <a:avLst/>
          </a:prstGeom>
          <a:solidFill>
            <a:srgbClr val="3498DB"/>
          </a:solidFill>
          <a:ln/>
        </p:spPr>
      </p:sp>
      <p:pic>
        <p:nvPicPr>
          <p:cNvPr id="2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766" y="2894614"/>
            <a:ext cx="178594" cy="142875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714375" y="2860681"/>
            <a:ext cx="1664326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b="1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Exemplo: Tabela CLIENTES</a:t>
            </a:r>
            <a:endParaRPr lang="en-US" sz="942" dirty="0"/>
          </a:p>
        </p:txBody>
      </p:sp>
      <p:sp>
        <p:nvSpPr>
          <p:cNvPr id="22" name="Shape 16"/>
          <p:cNvSpPr/>
          <p:nvPr/>
        </p:nvSpPr>
        <p:spPr>
          <a:xfrm>
            <a:off x="714375" y="3146068"/>
            <a:ext cx="718896" cy="254301"/>
          </a:xfrm>
          <a:prstGeom prst="rect">
            <a:avLst/>
          </a:prstGeom>
          <a:solidFill>
            <a:srgbClr val="3498DB"/>
          </a:solidFill>
          <a:ln/>
        </p:spPr>
      </p:sp>
      <p:sp>
        <p:nvSpPr>
          <p:cNvPr id="23" name="Text 17"/>
          <p:cNvSpPr/>
          <p:nvPr/>
        </p:nvSpPr>
        <p:spPr>
          <a:xfrm>
            <a:off x="714375" y="3146068"/>
            <a:ext cx="718896" cy="254301"/>
          </a:xfrm>
          <a:prstGeom prst="rect">
            <a:avLst/>
          </a:prstGeom>
          <a:noFill/>
          <a:ln/>
        </p:spPr>
        <p:txBody>
          <a:bodyPr wrap="square" lIns="68072" tIns="68072" rIns="68072" bIns="68072" rtlCol="0" anchor="ctr">
            <a:spAutoFit/>
          </a:bodyPr>
          <a:lstStyle/>
          <a:p>
            <a:pPr algn="l" indent="0" marL="0">
              <a:buNone/>
            </a:pPr>
            <a:r>
              <a:rPr lang="en-US" sz="732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id_cliente</a:t>
            </a:r>
            <a:endParaRPr lang="en-US" sz="732" dirty="0"/>
          </a:p>
        </p:txBody>
      </p:sp>
      <p:sp>
        <p:nvSpPr>
          <p:cNvPr id="24" name="Shape 18"/>
          <p:cNvSpPr/>
          <p:nvPr/>
        </p:nvSpPr>
        <p:spPr>
          <a:xfrm>
            <a:off x="1433271" y="3146068"/>
            <a:ext cx="888225" cy="254301"/>
          </a:xfrm>
          <a:prstGeom prst="rect">
            <a:avLst/>
          </a:prstGeom>
          <a:solidFill>
            <a:srgbClr val="3498DB"/>
          </a:solidFill>
          <a:ln/>
        </p:spPr>
      </p:sp>
      <p:sp>
        <p:nvSpPr>
          <p:cNvPr id="25" name="Text 19"/>
          <p:cNvSpPr/>
          <p:nvPr/>
        </p:nvSpPr>
        <p:spPr>
          <a:xfrm>
            <a:off x="1433271" y="3146068"/>
            <a:ext cx="888225" cy="254301"/>
          </a:xfrm>
          <a:prstGeom prst="rect">
            <a:avLst/>
          </a:prstGeom>
          <a:noFill/>
          <a:ln/>
        </p:spPr>
        <p:txBody>
          <a:bodyPr wrap="square" lIns="68072" tIns="68072" rIns="68072" bIns="68072" rtlCol="0" anchor="ctr">
            <a:spAutoFit/>
          </a:bodyPr>
          <a:lstStyle/>
          <a:p>
            <a:pPr algn="l" indent="0" marL="0">
              <a:buNone/>
            </a:pPr>
            <a:r>
              <a:rPr lang="en-US" sz="732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nome</a:t>
            </a:r>
            <a:endParaRPr lang="en-US" sz="732" dirty="0"/>
          </a:p>
        </p:txBody>
      </p:sp>
      <p:sp>
        <p:nvSpPr>
          <p:cNvPr id="26" name="Shape 20"/>
          <p:cNvSpPr/>
          <p:nvPr/>
        </p:nvSpPr>
        <p:spPr>
          <a:xfrm>
            <a:off x="2321496" y="3146068"/>
            <a:ext cx="743090" cy="254301"/>
          </a:xfrm>
          <a:prstGeom prst="rect">
            <a:avLst/>
          </a:prstGeom>
          <a:solidFill>
            <a:srgbClr val="3498DB"/>
          </a:solidFill>
          <a:ln/>
        </p:spPr>
      </p:sp>
      <p:sp>
        <p:nvSpPr>
          <p:cNvPr id="27" name="Text 21"/>
          <p:cNvSpPr/>
          <p:nvPr/>
        </p:nvSpPr>
        <p:spPr>
          <a:xfrm>
            <a:off x="2321496" y="3146068"/>
            <a:ext cx="743090" cy="254301"/>
          </a:xfrm>
          <a:prstGeom prst="rect">
            <a:avLst/>
          </a:prstGeom>
          <a:noFill/>
          <a:ln/>
        </p:spPr>
        <p:txBody>
          <a:bodyPr wrap="square" lIns="68072" tIns="68072" rIns="68072" bIns="68072" rtlCol="0" anchor="ctr">
            <a:spAutoFit/>
          </a:bodyPr>
          <a:lstStyle/>
          <a:p>
            <a:pPr algn="l" indent="0" marL="0">
              <a:buNone/>
            </a:pPr>
            <a:r>
              <a:rPr lang="en-US" sz="732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endereco</a:t>
            </a:r>
            <a:endParaRPr lang="en-US" sz="732" dirty="0"/>
          </a:p>
        </p:txBody>
      </p:sp>
      <p:sp>
        <p:nvSpPr>
          <p:cNvPr id="28" name="Shape 22"/>
          <p:cNvSpPr/>
          <p:nvPr/>
        </p:nvSpPr>
        <p:spPr>
          <a:xfrm>
            <a:off x="3064585" y="3146068"/>
            <a:ext cx="982182" cy="254301"/>
          </a:xfrm>
          <a:prstGeom prst="rect">
            <a:avLst/>
          </a:prstGeom>
          <a:solidFill>
            <a:srgbClr val="3498DB"/>
          </a:solidFill>
          <a:ln/>
        </p:spPr>
      </p:sp>
      <p:sp>
        <p:nvSpPr>
          <p:cNvPr id="29" name="Text 23"/>
          <p:cNvSpPr/>
          <p:nvPr/>
        </p:nvSpPr>
        <p:spPr>
          <a:xfrm>
            <a:off x="3064585" y="3146068"/>
            <a:ext cx="982182" cy="254301"/>
          </a:xfrm>
          <a:prstGeom prst="rect">
            <a:avLst/>
          </a:prstGeom>
          <a:noFill/>
          <a:ln/>
        </p:spPr>
        <p:txBody>
          <a:bodyPr wrap="square" lIns="68072" tIns="68072" rIns="68072" bIns="68072" rtlCol="0" anchor="ctr">
            <a:spAutoFit/>
          </a:bodyPr>
          <a:lstStyle/>
          <a:p>
            <a:pPr algn="l" indent="0" marL="0">
              <a:buNone/>
            </a:pPr>
            <a:r>
              <a:rPr lang="en-US" sz="732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telefone</a:t>
            </a:r>
            <a:endParaRPr lang="en-US" sz="732" dirty="0"/>
          </a:p>
        </p:txBody>
      </p:sp>
      <p:sp>
        <p:nvSpPr>
          <p:cNvPr id="30" name="Text 24"/>
          <p:cNvSpPr/>
          <p:nvPr/>
        </p:nvSpPr>
        <p:spPr>
          <a:xfrm>
            <a:off x="714375" y="3400369"/>
            <a:ext cx="718896" cy="229298"/>
          </a:xfrm>
          <a:prstGeom prst="rect">
            <a:avLst/>
          </a:prstGeom>
          <a:noFill/>
          <a:ln/>
        </p:spPr>
        <p:txBody>
          <a:bodyPr wrap="square" lIns="68072" tIns="51054" rIns="68072" bIns="51054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1</a:t>
            </a:r>
            <a:endParaRPr lang="en-US" sz="732" dirty="0"/>
          </a:p>
        </p:txBody>
      </p:sp>
      <p:sp>
        <p:nvSpPr>
          <p:cNvPr id="31" name="Text 25"/>
          <p:cNvSpPr/>
          <p:nvPr/>
        </p:nvSpPr>
        <p:spPr>
          <a:xfrm>
            <a:off x="1433271" y="3400369"/>
            <a:ext cx="888225" cy="229298"/>
          </a:xfrm>
          <a:prstGeom prst="rect">
            <a:avLst/>
          </a:prstGeom>
          <a:noFill/>
          <a:ln/>
        </p:spPr>
        <p:txBody>
          <a:bodyPr wrap="square" lIns="68072" tIns="51054" rIns="68072" bIns="51054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João Silva</a:t>
            </a:r>
            <a:endParaRPr lang="en-US" sz="732" dirty="0"/>
          </a:p>
        </p:txBody>
      </p:sp>
      <p:sp>
        <p:nvSpPr>
          <p:cNvPr id="32" name="Text 26"/>
          <p:cNvSpPr/>
          <p:nvPr/>
        </p:nvSpPr>
        <p:spPr>
          <a:xfrm>
            <a:off x="2321496" y="3400369"/>
            <a:ext cx="743090" cy="229298"/>
          </a:xfrm>
          <a:prstGeom prst="rect">
            <a:avLst/>
          </a:prstGeom>
          <a:noFill/>
          <a:ln/>
        </p:spPr>
        <p:txBody>
          <a:bodyPr wrap="square" lIns="68072" tIns="51054" rIns="68072" bIns="51054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Rua A, 123</a:t>
            </a:r>
            <a:endParaRPr lang="en-US" sz="732" dirty="0"/>
          </a:p>
        </p:txBody>
      </p:sp>
      <p:sp>
        <p:nvSpPr>
          <p:cNvPr id="33" name="Text 27"/>
          <p:cNvSpPr/>
          <p:nvPr/>
        </p:nvSpPr>
        <p:spPr>
          <a:xfrm>
            <a:off x="3064585" y="3400369"/>
            <a:ext cx="982182" cy="229298"/>
          </a:xfrm>
          <a:prstGeom prst="rect">
            <a:avLst/>
          </a:prstGeom>
          <a:noFill/>
          <a:ln/>
        </p:spPr>
        <p:txBody>
          <a:bodyPr wrap="square" lIns="68072" tIns="51054" rIns="68072" bIns="51054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(11) 9999-8888</a:t>
            </a:r>
            <a:endParaRPr lang="en-US" sz="732" dirty="0"/>
          </a:p>
        </p:txBody>
      </p:sp>
      <p:sp>
        <p:nvSpPr>
          <p:cNvPr id="34" name="Shape 28"/>
          <p:cNvSpPr/>
          <p:nvPr/>
        </p:nvSpPr>
        <p:spPr>
          <a:xfrm>
            <a:off x="714375" y="3629667"/>
            <a:ext cx="3332392" cy="232870"/>
          </a:xfrm>
          <a:prstGeom prst="rect">
            <a:avLst/>
          </a:prstGeom>
          <a:solidFill>
            <a:srgbClr val="F2F2F2"/>
          </a:solidFill>
          <a:ln/>
        </p:spPr>
      </p:sp>
      <p:sp>
        <p:nvSpPr>
          <p:cNvPr id="35" name="Text 29"/>
          <p:cNvSpPr/>
          <p:nvPr/>
        </p:nvSpPr>
        <p:spPr>
          <a:xfrm>
            <a:off x="714375" y="3629667"/>
            <a:ext cx="718896" cy="232870"/>
          </a:xfrm>
          <a:prstGeom prst="rect">
            <a:avLst/>
          </a:prstGeom>
          <a:noFill/>
          <a:ln/>
        </p:spPr>
        <p:txBody>
          <a:bodyPr wrap="square" lIns="68072" tIns="51054" rIns="68072" bIns="51054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2</a:t>
            </a:r>
            <a:endParaRPr lang="en-US" sz="732" dirty="0"/>
          </a:p>
        </p:txBody>
      </p:sp>
      <p:sp>
        <p:nvSpPr>
          <p:cNvPr id="36" name="Text 30"/>
          <p:cNvSpPr/>
          <p:nvPr/>
        </p:nvSpPr>
        <p:spPr>
          <a:xfrm>
            <a:off x="1433271" y="3629667"/>
            <a:ext cx="888225" cy="232870"/>
          </a:xfrm>
          <a:prstGeom prst="rect">
            <a:avLst/>
          </a:prstGeom>
          <a:noFill/>
          <a:ln/>
        </p:spPr>
        <p:txBody>
          <a:bodyPr wrap="square" lIns="68072" tIns="51054" rIns="68072" bIns="51054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Maria Santos</a:t>
            </a:r>
            <a:endParaRPr lang="en-US" sz="732" dirty="0"/>
          </a:p>
        </p:txBody>
      </p:sp>
      <p:sp>
        <p:nvSpPr>
          <p:cNvPr id="37" name="Text 31"/>
          <p:cNvSpPr/>
          <p:nvPr/>
        </p:nvSpPr>
        <p:spPr>
          <a:xfrm>
            <a:off x="2321496" y="3629667"/>
            <a:ext cx="743090" cy="232870"/>
          </a:xfrm>
          <a:prstGeom prst="rect">
            <a:avLst/>
          </a:prstGeom>
          <a:noFill/>
          <a:ln/>
        </p:spPr>
        <p:txBody>
          <a:bodyPr wrap="square" lIns="68072" tIns="51054" rIns="68072" bIns="51054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Av. B, 456</a:t>
            </a:r>
            <a:endParaRPr lang="en-US" sz="732" dirty="0"/>
          </a:p>
        </p:txBody>
      </p:sp>
      <p:sp>
        <p:nvSpPr>
          <p:cNvPr id="38" name="Text 32"/>
          <p:cNvSpPr/>
          <p:nvPr/>
        </p:nvSpPr>
        <p:spPr>
          <a:xfrm>
            <a:off x="3064585" y="3629667"/>
            <a:ext cx="982182" cy="232870"/>
          </a:xfrm>
          <a:prstGeom prst="rect">
            <a:avLst/>
          </a:prstGeom>
          <a:noFill/>
          <a:ln/>
        </p:spPr>
        <p:txBody>
          <a:bodyPr wrap="square" lIns="68072" tIns="51054" rIns="68072" bIns="51054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(11) 7777-6666</a:t>
            </a:r>
            <a:endParaRPr lang="en-US" sz="732" dirty="0"/>
          </a:p>
        </p:txBody>
      </p:sp>
      <p:sp>
        <p:nvSpPr>
          <p:cNvPr id="39" name="Text 33"/>
          <p:cNvSpPr/>
          <p:nvPr/>
        </p:nvSpPr>
        <p:spPr>
          <a:xfrm>
            <a:off x="714375" y="3926830"/>
            <a:ext cx="656304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Equivalente à </a:t>
            </a:r>
            <a:endParaRPr lang="en-US" sz="732" dirty="0"/>
          </a:p>
        </p:txBody>
      </p:sp>
      <p:sp>
        <p:nvSpPr>
          <p:cNvPr id="40" name="Text 34"/>
          <p:cNvSpPr/>
          <p:nvPr/>
        </p:nvSpPr>
        <p:spPr>
          <a:xfrm>
            <a:off x="1370679" y="3926830"/>
            <a:ext cx="633506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732" b="1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sala de estar</a:t>
            </a:r>
            <a:endParaRPr lang="en-US" sz="732" dirty="0"/>
          </a:p>
        </p:txBody>
      </p:sp>
      <p:sp>
        <p:nvSpPr>
          <p:cNvPr id="41" name="Text 35"/>
          <p:cNvSpPr/>
          <p:nvPr/>
        </p:nvSpPr>
        <p:spPr>
          <a:xfrm>
            <a:off x="2004185" y="3926830"/>
            <a:ext cx="2042582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: espaço central onde recebemos visitantes.</a:t>
            </a:r>
            <a:endParaRPr lang="en-US" sz="732" dirty="0"/>
          </a:p>
        </p:txBody>
      </p:sp>
      <p:sp>
        <p:nvSpPr>
          <p:cNvPr id="42" name="Shape 36"/>
          <p:cNvSpPr/>
          <p:nvPr/>
        </p:nvSpPr>
        <p:spPr>
          <a:xfrm>
            <a:off x="285750" y="4316164"/>
            <a:ext cx="4179094" cy="142155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3" name="Shape 37"/>
          <p:cNvSpPr/>
          <p:nvPr/>
        </p:nvSpPr>
        <p:spPr>
          <a:xfrm>
            <a:off x="285750" y="4316164"/>
            <a:ext cx="28575" cy="1421550"/>
          </a:xfrm>
          <a:prstGeom prst="rect">
            <a:avLst/>
          </a:prstGeom>
          <a:solidFill>
            <a:srgbClr val="3498DB"/>
          </a:solidFill>
          <a:ln/>
        </p:spPr>
      </p:sp>
      <p:pic>
        <p:nvPicPr>
          <p:cNvPr id="44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7555" y="4459039"/>
            <a:ext cx="125016" cy="142875"/>
          </a:xfrm>
          <a:prstGeom prst="rect">
            <a:avLst/>
          </a:prstGeom>
        </p:spPr>
      </p:pic>
      <p:sp>
        <p:nvSpPr>
          <p:cNvPr id="45" name="Text 38"/>
          <p:cNvSpPr/>
          <p:nvPr/>
        </p:nvSpPr>
        <p:spPr>
          <a:xfrm>
            <a:off x="714375" y="4425107"/>
            <a:ext cx="1771315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b="1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Exemplo: Tabela PRODUTOS</a:t>
            </a:r>
            <a:endParaRPr lang="en-US" sz="942" dirty="0"/>
          </a:p>
        </p:txBody>
      </p:sp>
      <p:sp>
        <p:nvSpPr>
          <p:cNvPr id="46" name="Shape 39"/>
          <p:cNvSpPr/>
          <p:nvPr/>
        </p:nvSpPr>
        <p:spPr>
          <a:xfrm>
            <a:off x="714375" y="4710494"/>
            <a:ext cx="770465" cy="254301"/>
          </a:xfrm>
          <a:prstGeom prst="rect">
            <a:avLst/>
          </a:prstGeom>
          <a:solidFill>
            <a:srgbClr val="3498DB"/>
          </a:solidFill>
          <a:ln/>
        </p:spPr>
      </p:sp>
      <p:sp>
        <p:nvSpPr>
          <p:cNvPr id="47" name="Text 40"/>
          <p:cNvSpPr/>
          <p:nvPr/>
        </p:nvSpPr>
        <p:spPr>
          <a:xfrm>
            <a:off x="714375" y="4710494"/>
            <a:ext cx="770465" cy="254301"/>
          </a:xfrm>
          <a:prstGeom prst="rect">
            <a:avLst/>
          </a:prstGeom>
          <a:noFill/>
          <a:ln/>
        </p:spPr>
        <p:txBody>
          <a:bodyPr wrap="square" lIns="68072" tIns="68072" rIns="68072" bIns="68072" rtlCol="0" anchor="ctr">
            <a:spAutoFit/>
          </a:bodyPr>
          <a:lstStyle/>
          <a:p>
            <a:pPr algn="l" indent="0" marL="0">
              <a:buNone/>
            </a:pPr>
            <a:r>
              <a:rPr lang="en-US" sz="732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id_produto</a:t>
            </a:r>
            <a:endParaRPr lang="en-US" sz="732" dirty="0"/>
          </a:p>
        </p:txBody>
      </p:sp>
      <p:sp>
        <p:nvSpPr>
          <p:cNvPr id="48" name="Shape 41"/>
          <p:cNvSpPr/>
          <p:nvPr/>
        </p:nvSpPr>
        <p:spPr>
          <a:xfrm>
            <a:off x="1484840" y="4710494"/>
            <a:ext cx="824936" cy="254301"/>
          </a:xfrm>
          <a:prstGeom prst="rect">
            <a:avLst/>
          </a:prstGeom>
          <a:solidFill>
            <a:srgbClr val="3498DB"/>
          </a:solidFill>
          <a:ln/>
        </p:spPr>
      </p:sp>
      <p:sp>
        <p:nvSpPr>
          <p:cNvPr id="49" name="Text 42"/>
          <p:cNvSpPr/>
          <p:nvPr/>
        </p:nvSpPr>
        <p:spPr>
          <a:xfrm>
            <a:off x="1484840" y="4710494"/>
            <a:ext cx="824936" cy="254301"/>
          </a:xfrm>
          <a:prstGeom prst="rect">
            <a:avLst/>
          </a:prstGeom>
          <a:noFill/>
          <a:ln/>
        </p:spPr>
        <p:txBody>
          <a:bodyPr wrap="square" lIns="68072" tIns="68072" rIns="68072" bIns="68072" rtlCol="0" anchor="ctr">
            <a:spAutoFit/>
          </a:bodyPr>
          <a:lstStyle/>
          <a:p>
            <a:pPr algn="l" indent="0" marL="0">
              <a:buNone/>
            </a:pPr>
            <a:r>
              <a:rPr lang="en-US" sz="732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nome</a:t>
            </a:r>
            <a:endParaRPr lang="en-US" sz="732" dirty="0"/>
          </a:p>
        </p:txBody>
      </p:sp>
      <p:sp>
        <p:nvSpPr>
          <p:cNvPr id="50" name="Shape 43"/>
          <p:cNvSpPr/>
          <p:nvPr/>
        </p:nvSpPr>
        <p:spPr>
          <a:xfrm>
            <a:off x="2309775" y="4710494"/>
            <a:ext cx="572198" cy="254301"/>
          </a:xfrm>
          <a:prstGeom prst="rect">
            <a:avLst/>
          </a:prstGeom>
          <a:solidFill>
            <a:srgbClr val="3498DB"/>
          </a:solidFill>
          <a:ln/>
        </p:spPr>
      </p:sp>
      <p:sp>
        <p:nvSpPr>
          <p:cNvPr id="51" name="Text 44"/>
          <p:cNvSpPr/>
          <p:nvPr/>
        </p:nvSpPr>
        <p:spPr>
          <a:xfrm>
            <a:off x="2309775" y="4710494"/>
            <a:ext cx="572198" cy="254301"/>
          </a:xfrm>
          <a:prstGeom prst="rect">
            <a:avLst/>
          </a:prstGeom>
          <a:noFill/>
          <a:ln/>
        </p:spPr>
        <p:txBody>
          <a:bodyPr wrap="square" lIns="68072" tIns="68072" rIns="68072" bIns="68072" rtlCol="0" anchor="ctr">
            <a:spAutoFit/>
          </a:bodyPr>
          <a:lstStyle/>
          <a:p>
            <a:pPr algn="l" indent="0" marL="0">
              <a:buNone/>
            </a:pPr>
            <a:r>
              <a:rPr lang="en-US" sz="732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preco</a:t>
            </a:r>
            <a:endParaRPr lang="en-US" sz="732" dirty="0"/>
          </a:p>
        </p:txBody>
      </p:sp>
      <p:sp>
        <p:nvSpPr>
          <p:cNvPr id="52" name="Shape 45"/>
          <p:cNvSpPr/>
          <p:nvPr/>
        </p:nvSpPr>
        <p:spPr>
          <a:xfrm>
            <a:off x="2881973" y="4710494"/>
            <a:ext cx="610316" cy="254301"/>
          </a:xfrm>
          <a:prstGeom prst="rect">
            <a:avLst/>
          </a:prstGeom>
          <a:solidFill>
            <a:srgbClr val="3498DB"/>
          </a:solidFill>
          <a:ln/>
        </p:spPr>
      </p:sp>
      <p:sp>
        <p:nvSpPr>
          <p:cNvPr id="53" name="Text 46"/>
          <p:cNvSpPr/>
          <p:nvPr/>
        </p:nvSpPr>
        <p:spPr>
          <a:xfrm>
            <a:off x="2881973" y="4710494"/>
            <a:ext cx="610316" cy="254301"/>
          </a:xfrm>
          <a:prstGeom prst="rect">
            <a:avLst/>
          </a:prstGeom>
          <a:noFill/>
          <a:ln/>
        </p:spPr>
        <p:txBody>
          <a:bodyPr wrap="square" lIns="68072" tIns="68072" rIns="68072" bIns="68072" rtlCol="0" anchor="ctr">
            <a:spAutoFit/>
          </a:bodyPr>
          <a:lstStyle/>
          <a:p>
            <a:pPr algn="l" indent="0" marL="0">
              <a:buNone/>
            </a:pPr>
            <a:r>
              <a:rPr lang="en-US" sz="732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estoque</a:t>
            </a:r>
            <a:endParaRPr lang="en-US" sz="732" dirty="0"/>
          </a:p>
        </p:txBody>
      </p:sp>
      <p:sp>
        <p:nvSpPr>
          <p:cNvPr id="54" name="Text 47"/>
          <p:cNvSpPr/>
          <p:nvPr/>
        </p:nvSpPr>
        <p:spPr>
          <a:xfrm>
            <a:off x="714375" y="4964795"/>
            <a:ext cx="770465" cy="229298"/>
          </a:xfrm>
          <a:prstGeom prst="rect">
            <a:avLst/>
          </a:prstGeom>
          <a:noFill/>
          <a:ln/>
        </p:spPr>
        <p:txBody>
          <a:bodyPr wrap="square" lIns="68072" tIns="51054" rIns="68072" bIns="51054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101</a:t>
            </a:r>
            <a:endParaRPr lang="en-US" sz="732" dirty="0"/>
          </a:p>
        </p:txBody>
      </p:sp>
      <p:sp>
        <p:nvSpPr>
          <p:cNvPr id="55" name="Text 48"/>
          <p:cNvSpPr/>
          <p:nvPr/>
        </p:nvSpPr>
        <p:spPr>
          <a:xfrm>
            <a:off x="1484840" y="4964795"/>
            <a:ext cx="824936" cy="229298"/>
          </a:xfrm>
          <a:prstGeom prst="rect">
            <a:avLst/>
          </a:prstGeom>
          <a:noFill/>
          <a:ln/>
        </p:spPr>
        <p:txBody>
          <a:bodyPr wrap="square" lIns="68072" tIns="51054" rIns="68072" bIns="51054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Notebook</a:t>
            </a:r>
            <a:endParaRPr lang="en-US" sz="732" dirty="0"/>
          </a:p>
        </p:txBody>
      </p:sp>
      <p:sp>
        <p:nvSpPr>
          <p:cNvPr id="56" name="Text 49"/>
          <p:cNvSpPr/>
          <p:nvPr/>
        </p:nvSpPr>
        <p:spPr>
          <a:xfrm>
            <a:off x="2309775" y="4964795"/>
            <a:ext cx="572198" cy="229298"/>
          </a:xfrm>
          <a:prstGeom prst="rect">
            <a:avLst/>
          </a:prstGeom>
          <a:noFill/>
          <a:ln/>
        </p:spPr>
        <p:txBody>
          <a:bodyPr wrap="square" lIns="68072" tIns="51054" rIns="68072" bIns="51054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3500,00</a:t>
            </a:r>
            <a:endParaRPr lang="en-US" sz="732" dirty="0"/>
          </a:p>
        </p:txBody>
      </p:sp>
      <p:sp>
        <p:nvSpPr>
          <p:cNvPr id="57" name="Text 50"/>
          <p:cNvSpPr/>
          <p:nvPr/>
        </p:nvSpPr>
        <p:spPr>
          <a:xfrm>
            <a:off x="2881973" y="4964795"/>
            <a:ext cx="610316" cy="229298"/>
          </a:xfrm>
          <a:prstGeom prst="rect">
            <a:avLst/>
          </a:prstGeom>
          <a:noFill/>
          <a:ln/>
        </p:spPr>
        <p:txBody>
          <a:bodyPr wrap="square" lIns="68072" tIns="51054" rIns="68072" bIns="51054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15</a:t>
            </a:r>
            <a:endParaRPr lang="en-US" sz="732" dirty="0"/>
          </a:p>
        </p:txBody>
      </p:sp>
      <p:sp>
        <p:nvSpPr>
          <p:cNvPr id="58" name="Shape 51"/>
          <p:cNvSpPr/>
          <p:nvPr/>
        </p:nvSpPr>
        <p:spPr>
          <a:xfrm>
            <a:off x="714375" y="5194092"/>
            <a:ext cx="2777914" cy="232870"/>
          </a:xfrm>
          <a:prstGeom prst="rect">
            <a:avLst/>
          </a:prstGeom>
          <a:solidFill>
            <a:srgbClr val="F2F2F2"/>
          </a:solidFill>
          <a:ln/>
        </p:spPr>
      </p:sp>
      <p:sp>
        <p:nvSpPr>
          <p:cNvPr id="59" name="Text 52"/>
          <p:cNvSpPr/>
          <p:nvPr/>
        </p:nvSpPr>
        <p:spPr>
          <a:xfrm>
            <a:off x="714375" y="5194092"/>
            <a:ext cx="770465" cy="232870"/>
          </a:xfrm>
          <a:prstGeom prst="rect">
            <a:avLst/>
          </a:prstGeom>
          <a:noFill/>
          <a:ln/>
        </p:spPr>
        <p:txBody>
          <a:bodyPr wrap="square" lIns="68072" tIns="51054" rIns="68072" bIns="51054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102</a:t>
            </a:r>
            <a:endParaRPr lang="en-US" sz="732" dirty="0"/>
          </a:p>
        </p:txBody>
      </p:sp>
      <p:sp>
        <p:nvSpPr>
          <p:cNvPr id="60" name="Text 53"/>
          <p:cNvSpPr/>
          <p:nvPr/>
        </p:nvSpPr>
        <p:spPr>
          <a:xfrm>
            <a:off x="1484840" y="5194092"/>
            <a:ext cx="824936" cy="232870"/>
          </a:xfrm>
          <a:prstGeom prst="rect">
            <a:avLst/>
          </a:prstGeom>
          <a:noFill/>
          <a:ln/>
        </p:spPr>
        <p:txBody>
          <a:bodyPr wrap="square" lIns="68072" tIns="51054" rIns="68072" bIns="51054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Smartphone</a:t>
            </a:r>
            <a:endParaRPr lang="en-US" sz="732" dirty="0"/>
          </a:p>
        </p:txBody>
      </p:sp>
      <p:sp>
        <p:nvSpPr>
          <p:cNvPr id="61" name="Text 54"/>
          <p:cNvSpPr/>
          <p:nvPr/>
        </p:nvSpPr>
        <p:spPr>
          <a:xfrm>
            <a:off x="2309775" y="5194092"/>
            <a:ext cx="572198" cy="232870"/>
          </a:xfrm>
          <a:prstGeom prst="rect">
            <a:avLst/>
          </a:prstGeom>
          <a:noFill/>
          <a:ln/>
        </p:spPr>
        <p:txBody>
          <a:bodyPr wrap="square" lIns="68072" tIns="51054" rIns="68072" bIns="51054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2000,00</a:t>
            </a:r>
            <a:endParaRPr lang="en-US" sz="732" dirty="0"/>
          </a:p>
        </p:txBody>
      </p:sp>
      <p:sp>
        <p:nvSpPr>
          <p:cNvPr id="62" name="Text 55"/>
          <p:cNvSpPr/>
          <p:nvPr/>
        </p:nvSpPr>
        <p:spPr>
          <a:xfrm>
            <a:off x="2881973" y="5194092"/>
            <a:ext cx="610316" cy="232870"/>
          </a:xfrm>
          <a:prstGeom prst="rect">
            <a:avLst/>
          </a:prstGeom>
          <a:noFill/>
          <a:ln/>
        </p:spPr>
        <p:txBody>
          <a:bodyPr wrap="square" lIns="68072" tIns="51054" rIns="68072" bIns="51054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30</a:t>
            </a:r>
            <a:endParaRPr lang="en-US" sz="732" dirty="0"/>
          </a:p>
        </p:txBody>
      </p:sp>
      <p:sp>
        <p:nvSpPr>
          <p:cNvPr id="63" name="Text 56"/>
          <p:cNvSpPr/>
          <p:nvPr/>
        </p:nvSpPr>
        <p:spPr>
          <a:xfrm>
            <a:off x="714375" y="5491256"/>
            <a:ext cx="656304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Equivalente à </a:t>
            </a:r>
            <a:endParaRPr lang="en-US" sz="732" dirty="0"/>
          </a:p>
        </p:txBody>
      </p:sp>
      <p:sp>
        <p:nvSpPr>
          <p:cNvPr id="64" name="Text 57"/>
          <p:cNvSpPr/>
          <p:nvPr/>
        </p:nvSpPr>
        <p:spPr>
          <a:xfrm>
            <a:off x="1370679" y="5491256"/>
            <a:ext cx="383474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732" b="1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cozinha</a:t>
            </a:r>
            <a:endParaRPr lang="en-US" sz="732" dirty="0"/>
          </a:p>
        </p:txBody>
      </p:sp>
      <p:sp>
        <p:nvSpPr>
          <p:cNvPr id="65" name="Text 58"/>
          <p:cNvSpPr/>
          <p:nvPr/>
        </p:nvSpPr>
        <p:spPr>
          <a:xfrm>
            <a:off x="1754153" y="5491256"/>
            <a:ext cx="1738136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: local onde se preparam/criam itens.</a:t>
            </a:r>
            <a:endParaRPr lang="en-US" sz="732" dirty="0"/>
          </a:p>
        </p:txBody>
      </p:sp>
      <p:sp>
        <p:nvSpPr>
          <p:cNvPr id="66" name="Shape 59"/>
          <p:cNvSpPr/>
          <p:nvPr/>
        </p:nvSpPr>
        <p:spPr>
          <a:xfrm>
            <a:off x="4982766" y="1811582"/>
            <a:ext cx="3571875" cy="3214688"/>
          </a:xfrm>
          <a:prstGeom prst="rect">
            <a:avLst/>
          </a:prstGeom>
          <a:solidFill>
            <a:srgbClr val="FFFFFF"/>
          </a:solidFill>
          <a:ln w="99">
            <a:solidFill>
              <a:srgbClr val="7F8C8D"/>
            </a:solidFill>
            <a:prstDash val="solid"/>
          </a:ln>
        </p:spPr>
      </p:sp>
      <p:sp>
        <p:nvSpPr>
          <p:cNvPr id="67" name="Shape 60"/>
          <p:cNvSpPr/>
          <p:nvPr/>
        </p:nvSpPr>
        <p:spPr>
          <a:xfrm>
            <a:off x="5089922" y="1918739"/>
            <a:ext cx="1510903" cy="1900238"/>
          </a:xfrm>
          <a:prstGeom prst="rect">
            <a:avLst/>
          </a:prstGeom>
          <a:solidFill>
            <a:srgbClr val="F8F9FA"/>
          </a:solidFill>
          <a:ln w="99">
            <a:solidFill>
              <a:srgbClr val="3498DB"/>
            </a:solidFill>
            <a:prstDash val="solid"/>
          </a:ln>
        </p:spPr>
      </p:sp>
      <p:sp>
        <p:nvSpPr>
          <p:cNvPr id="68" name="Text 61"/>
          <p:cNvSpPr/>
          <p:nvPr/>
        </p:nvSpPr>
        <p:spPr>
          <a:xfrm>
            <a:off x="5161359" y="1990176"/>
            <a:ext cx="1368028" cy="38576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ctr" indent="0" marL="0">
              <a:buNone/>
            </a:pPr>
            <a:r>
              <a:rPr lang="en-US" sz="942" b="1" dirty="0">
                <a:solidFill>
                  <a:srgbClr val="1A365D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Tabela de Banco de Dados</a:t>
            </a:r>
            <a:endParaRPr lang="en-US" sz="942" dirty="0"/>
          </a:p>
        </p:txBody>
      </p:sp>
      <p:pic>
        <p:nvPicPr>
          <p:cNvPr id="69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61359" y="2447376"/>
            <a:ext cx="1368028" cy="1285875"/>
          </a:xfrm>
          <a:prstGeom prst="rect">
            <a:avLst/>
          </a:prstGeom>
        </p:spPr>
      </p:pic>
      <p:pic>
        <p:nvPicPr>
          <p:cNvPr id="70" name="Image 6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82978" y="2775989"/>
            <a:ext cx="171450" cy="171450"/>
          </a:xfrm>
          <a:prstGeom prst="rect">
            <a:avLst/>
          </a:prstGeom>
        </p:spPr>
      </p:pic>
      <p:sp>
        <p:nvSpPr>
          <p:cNvPr id="71" name="Shape 62"/>
          <p:cNvSpPr/>
          <p:nvPr/>
        </p:nvSpPr>
        <p:spPr>
          <a:xfrm>
            <a:off x="6936581" y="1918739"/>
            <a:ext cx="1510903" cy="1885950"/>
          </a:xfrm>
          <a:prstGeom prst="rect">
            <a:avLst/>
          </a:prstGeom>
          <a:solidFill>
            <a:srgbClr val="F8F9FA"/>
          </a:solidFill>
          <a:ln w="99">
            <a:solidFill>
              <a:srgbClr val="3498DB"/>
            </a:solidFill>
            <a:prstDash val="solid"/>
          </a:ln>
        </p:spPr>
      </p:sp>
      <p:sp>
        <p:nvSpPr>
          <p:cNvPr id="72" name="Text 63"/>
          <p:cNvSpPr/>
          <p:nvPr/>
        </p:nvSpPr>
        <p:spPr>
          <a:xfrm>
            <a:off x="7008019" y="1990176"/>
            <a:ext cx="1368028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buNone/>
            </a:pPr>
            <a:r>
              <a:rPr lang="en-US" sz="942" b="1" dirty="0">
                <a:solidFill>
                  <a:srgbClr val="1A365D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Cômodo de Casa</a:t>
            </a:r>
            <a:endParaRPr lang="en-US" sz="942" dirty="0"/>
          </a:p>
        </p:txBody>
      </p:sp>
      <p:pic>
        <p:nvPicPr>
          <p:cNvPr id="73" name="Image 7" descr="preencoded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08019" y="2254495"/>
            <a:ext cx="1368028" cy="1285875"/>
          </a:xfrm>
          <a:prstGeom prst="rect">
            <a:avLst/>
          </a:prstGeom>
        </p:spPr>
      </p:pic>
      <p:sp>
        <p:nvSpPr>
          <p:cNvPr id="74" name="Shape 64"/>
          <p:cNvSpPr/>
          <p:nvPr/>
        </p:nvSpPr>
        <p:spPr>
          <a:xfrm>
            <a:off x="5089922" y="3947564"/>
            <a:ext cx="1510903" cy="1278731"/>
          </a:xfrm>
          <a:prstGeom prst="rect">
            <a:avLst/>
          </a:prstGeom>
          <a:solidFill>
            <a:srgbClr val="F8F9FA"/>
          </a:solidFill>
          <a:ln w="99">
            <a:solidFill>
              <a:srgbClr val="3498DB"/>
            </a:solidFill>
            <a:prstDash val="solid"/>
          </a:ln>
        </p:spPr>
      </p:sp>
      <p:sp>
        <p:nvSpPr>
          <p:cNvPr id="75" name="Text 65"/>
          <p:cNvSpPr/>
          <p:nvPr/>
        </p:nvSpPr>
        <p:spPr>
          <a:xfrm>
            <a:off x="5161359" y="4019001"/>
            <a:ext cx="1368028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buNone/>
            </a:pPr>
            <a:r>
              <a:rPr lang="en-US" sz="942" b="1" dirty="0">
                <a:solidFill>
                  <a:srgbClr val="1A365D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Estrutura</a:t>
            </a:r>
            <a:endParaRPr lang="en-US" sz="942" dirty="0"/>
          </a:p>
        </p:txBody>
      </p:sp>
      <p:sp>
        <p:nvSpPr>
          <p:cNvPr id="76" name="Text 66"/>
          <p:cNvSpPr/>
          <p:nvPr/>
        </p:nvSpPr>
        <p:spPr>
          <a:xfrm>
            <a:off x="5161359" y="4283320"/>
            <a:ext cx="1368028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732" dirty="0">
                <a:solidFill>
                  <a:srgbClr val="000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• Linhas = Registros individuais</a:t>
            </a:r>
            <a:endParaRPr lang="en-US" sz="732" dirty="0"/>
          </a:p>
        </p:txBody>
      </p:sp>
      <p:sp>
        <p:nvSpPr>
          <p:cNvPr id="77" name="Text 67"/>
          <p:cNvSpPr/>
          <p:nvPr/>
        </p:nvSpPr>
        <p:spPr>
          <a:xfrm>
            <a:off x="5161359" y="4569070"/>
            <a:ext cx="1368028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732" dirty="0">
                <a:solidFill>
                  <a:srgbClr val="000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• Colunas = Atributos/Campos</a:t>
            </a:r>
            <a:endParaRPr lang="en-US" sz="732" dirty="0"/>
          </a:p>
        </p:txBody>
      </p:sp>
      <p:sp>
        <p:nvSpPr>
          <p:cNvPr id="78" name="Text 68"/>
          <p:cNvSpPr/>
          <p:nvPr/>
        </p:nvSpPr>
        <p:spPr>
          <a:xfrm>
            <a:off x="5161359" y="4854820"/>
            <a:ext cx="1368028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732" dirty="0">
                <a:solidFill>
                  <a:srgbClr val="000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• Chave primária = Identificador único</a:t>
            </a:r>
            <a:endParaRPr lang="en-US" sz="732" dirty="0"/>
          </a:p>
        </p:txBody>
      </p:sp>
      <p:pic>
        <p:nvPicPr>
          <p:cNvPr id="79" name="Image 8" descr="preencoded.png">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693694" y="4494061"/>
            <a:ext cx="150019" cy="171450"/>
          </a:xfrm>
          <a:prstGeom prst="rect">
            <a:avLst/>
          </a:prstGeom>
        </p:spPr>
      </p:pic>
      <p:sp>
        <p:nvSpPr>
          <p:cNvPr id="80" name="Shape 69"/>
          <p:cNvSpPr/>
          <p:nvPr/>
        </p:nvSpPr>
        <p:spPr>
          <a:xfrm>
            <a:off x="6936581" y="3947564"/>
            <a:ext cx="1510903" cy="1264444"/>
          </a:xfrm>
          <a:prstGeom prst="rect">
            <a:avLst/>
          </a:prstGeom>
          <a:solidFill>
            <a:srgbClr val="F8F9FA"/>
          </a:solidFill>
          <a:ln w="99">
            <a:solidFill>
              <a:srgbClr val="3498DB"/>
            </a:solidFill>
            <a:prstDash val="solid"/>
          </a:ln>
        </p:spPr>
      </p:sp>
      <p:sp>
        <p:nvSpPr>
          <p:cNvPr id="81" name="Text 70"/>
          <p:cNvSpPr/>
          <p:nvPr/>
        </p:nvSpPr>
        <p:spPr>
          <a:xfrm>
            <a:off x="7008019" y="4019001"/>
            <a:ext cx="1368028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buNone/>
            </a:pPr>
            <a:r>
              <a:rPr lang="en-US" sz="942" b="1" dirty="0">
                <a:solidFill>
                  <a:srgbClr val="1A365D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Estrutura</a:t>
            </a:r>
            <a:endParaRPr lang="en-US" sz="942" dirty="0"/>
          </a:p>
        </p:txBody>
      </p:sp>
      <p:sp>
        <p:nvSpPr>
          <p:cNvPr id="82" name="Text 71"/>
          <p:cNvSpPr/>
          <p:nvPr/>
        </p:nvSpPr>
        <p:spPr>
          <a:xfrm>
            <a:off x="7008019" y="4283320"/>
            <a:ext cx="1368028" cy="1428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732" dirty="0">
                <a:solidFill>
                  <a:srgbClr val="000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• Espaço delimitado</a:t>
            </a:r>
            <a:endParaRPr lang="en-US" sz="732" dirty="0"/>
          </a:p>
        </p:txBody>
      </p:sp>
      <p:sp>
        <p:nvSpPr>
          <p:cNvPr id="83" name="Text 72"/>
          <p:cNvSpPr/>
          <p:nvPr/>
        </p:nvSpPr>
        <p:spPr>
          <a:xfrm>
            <a:off x="7008019" y="4426195"/>
            <a:ext cx="1368028" cy="1428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732" dirty="0">
                <a:solidFill>
                  <a:srgbClr val="000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• Móveis e equipamentos</a:t>
            </a:r>
            <a:endParaRPr lang="en-US" sz="732" dirty="0"/>
          </a:p>
        </p:txBody>
      </p:sp>
      <p:sp>
        <p:nvSpPr>
          <p:cNvPr id="84" name="Text 73"/>
          <p:cNvSpPr/>
          <p:nvPr/>
        </p:nvSpPr>
        <p:spPr>
          <a:xfrm>
            <a:off x="7008019" y="4569070"/>
            <a:ext cx="1368028" cy="1428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732" dirty="0">
                <a:solidFill>
                  <a:srgbClr val="000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• Função específica</a:t>
            </a:r>
            <a:endParaRPr lang="en-US" sz="732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621506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85750" y="285750"/>
            <a:ext cx="8572500" cy="471488"/>
          </a:xfrm>
          <a:prstGeom prst="rect">
            <a:avLst/>
          </a:prstGeom>
          <a:noFill/>
          <a:ln/>
        </p:spPr>
        <p:txBody>
          <a:bodyPr wrap="none" lIns="0" tIns="0" rIns="0" bIns="85090" rtlCol="0" anchor="ctr">
            <a:spAutoFit/>
          </a:bodyPr>
          <a:lstStyle/>
          <a:p>
            <a:pPr indent="0" marL="0">
              <a:buNone/>
            </a:pPr>
            <a:r>
              <a:rPr lang="en-US" sz="2025" b="1" dirty="0">
                <a:solidFill>
                  <a:srgbClr val="1A365D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Chaves Primárias como Fundações</a:t>
            </a:r>
            <a:endParaRPr lang="en-US" sz="2025" dirty="0"/>
          </a:p>
        </p:txBody>
      </p:sp>
      <p:sp>
        <p:nvSpPr>
          <p:cNvPr id="4" name="Shape 1"/>
          <p:cNvSpPr/>
          <p:nvPr/>
        </p:nvSpPr>
        <p:spPr>
          <a:xfrm>
            <a:off x="285750" y="957263"/>
            <a:ext cx="4179094" cy="1193006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5" name="Shape 2"/>
          <p:cNvSpPr/>
          <p:nvPr/>
        </p:nvSpPr>
        <p:spPr>
          <a:xfrm>
            <a:off x="285750" y="957263"/>
            <a:ext cx="28575" cy="1193006"/>
          </a:xfrm>
          <a:prstGeom prst="rect">
            <a:avLst/>
          </a:prstGeom>
          <a:solidFill>
            <a:srgbClr val="3498DB"/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056" y="1143000"/>
            <a:ext cx="171450" cy="17145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50094" y="1110853"/>
            <a:ext cx="767758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238" b="1" dirty="0">
                <a:solidFill>
                  <a:srgbClr val="1A365D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Unicidade</a:t>
            </a:r>
            <a:endParaRPr lang="en-US" sz="1238" dirty="0"/>
          </a:p>
        </p:txBody>
      </p:sp>
      <p:sp>
        <p:nvSpPr>
          <p:cNvPr id="8" name="Text 4"/>
          <p:cNvSpPr/>
          <p:nvPr/>
        </p:nvSpPr>
        <p:spPr>
          <a:xfrm>
            <a:off x="750094" y="1428750"/>
            <a:ext cx="3571875" cy="578644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Assim como cada fundação é projetada especificamente para um edifício, cada chave primária identifica unicamente um registro na tabela.</a:t>
            </a:r>
            <a:endParaRPr lang="en-US" sz="942" dirty="0"/>
          </a:p>
        </p:txBody>
      </p:sp>
      <p:sp>
        <p:nvSpPr>
          <p:cNvPr id="9" name="Shape 5"/>
          <p:cNvSpPr/>
          <p:nvPr/>
        </p:nvSpPr>
        <p:spPr>
          <a:xfrm>
            <a:off x="285750" y="2293144"/>
            <a:ext cx="4179094" cy="1193006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10" name="Shape 6"/>
          <p:cNvSpPr/>
          <p:nvPr/>
        </p:nvSpPr>
        <p:spPr>
          <a:xfrm>
            <a:off x="285750" y="2293144"/>
            <a:ext cx="28575" cy="1193006"/>
          </a:xfrm>
          <a:prstGeom prst="rect">
            <a:avLst/>
          </a:prstGeom>
          <a:solidFill>
            <a:srgbClr val="3498DB"/>
          </a:solidFill>
          <a:ln/>
        </p:spPr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056" y="2478881"/>
            <a:ext cx="171450" cy="17145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750094" y="2446734"/>
            <a:ext cx="1714500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238" b="1" dirty="0">
                <a:solidFill>
                  <a:srgbClr val="1A365D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Integridade Estrutural</a:t>
            </a:r>
            <a:endParaRPr lang="en-US" sz="1238" dirty="0"/>
          </a:p>
        </p:txBody>
      </p:sp>
      <p:sp>
        <p:nvSpPr>
          <p:cNvPr id="13" name="Text 8"/>
          <p:cNvSpPr/>
          <p:nvPr/>
        </p:nvSpPr>
        <p:spPr>
          <a:xfrm>
            <a:off x="750094" y="2764631"/>
            <a:ext cx="3571875" cy="578644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Como fundações que sustentam toda a estrutura, chaves primárias garantem a integridade referencial do banco de dados.</a:t>
            </a:r>
            <a:endParaRPr lang="en-US" sz="942" dirty="0"/>
          </a:p>
        </p:txBody>
      </p:sp>
      <p:sp>
        <p:nvSpPr>
          <p:cNvPr id="14" name="Shape 9"/>
          <p:cNvSpPr/>
          <p:nvPr/>
        </p:nvSpPr>
        <p:spPr>
          <a:xfrm>
            <a:off x="285750" y="3629025"/>
            <a:ext cx="4179094" cy="1193006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15" name="Shape 10"/>
          <p:cNvSpPr/>
          <p:nvPr/>
        </p:nvSpPr>
        <p:spPr>
          <a:xfrm>
            <a:off x="285750" y="3629025"/>
            <a:ext cx="28575" cy="1193006"/>
          </a:xfrm>
          <a:prstGeom prst="rect">
            <a:avLst/>
          </a:prstGeom>
          <a:solidFill>
            <a:srgbClr val="3498DB"/>
          </a:solidFill>
          <a:ln/>
        </p:spPr>
      </p:sp>
      <p:pic>
        <p:nvPicPr>
          <p:cNvPr id="16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056" y="3814763"/>
            <a:ext cx="171450" cy="171450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750094" y="3782616"/>
            <a:ext cx="1229171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238" b="1" dirty="0">
                <a:solidFill>
                  <a:srgbClr val="1A365D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Acesso Eficiente</a:t>
            </a:r>
            <a:endParaRPr lang="en-US" sz="1238" dirty="0"/>
          </a:p>
        </p:txBody>
      </p:sp>
      <p:sp>
        <p:nvSpPr>
          <p:cNvPr id="18" name="Text 12"/>
          <p:cNvSpPr/>
          <p:nvPr/>
        </p:nvSpPr>
        <p:spPr>
          <a:xfrm>
            <a:off x="750094" y="4100513"/>
            <a:ext cx="3571875" cy="578644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Permitem localização rápida de registros, assim como uma boa fundação permite que toda a estrutura da casa seja acessada com segurança.</a:t>
            </a:r>
            <a:endParaRPr lang="en-US" sz="942" dirty="0"/>
          </a:p>
        </p:txBody>
      </p:sp>
      <p:sp>
        <p:nvSpPr>
          <p:cNvPr id="19" name="Shape 13"/>
          <p:cNvSpPr/>
          <p:nvPr/>
        </p:nvSpPr>
        <p:spPr>
          <a:xfrm>
            <a:off x="285750" y="4964906"/>
            <a:ext cx="4179094" cy="950119"/>
          </a:xfrm>
          <a:prstGeom prst="rect">
            <a:avLst/>
          </a:prstGeom>
          <a:solidFill>
            <a:srgbClr val="3498DB">
              <a:alpha val="10000"/>
            </a:srgbClr>
          </a:solidFill>
          <a:ln w="99">
            <a:solidFill>
              <a:srgbClr val="3498DB"/>
            </a:solidFill>
            <a:prstDash val="dash"/>
          </a:ln>
        </p:spPr>
      </p:sp>
      <p:pic>
        <p:nvPicPr>
          <p:cNvPr id="20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2906" y="5100638"/>
            <a:ext cx="85725" cy="114300"/>
          </a:xfrm>
          <a:prstGeom prst="rect">
            <a:avLst/>
          </a:prstGeom>
        </p:spPr>
      </p:pic>
      <p:sp>
        <p:nvSpPr>
          <p:cNvPr id="21" name="Text 14"/>
          <p:cNvSpPr/>
          <p:nvPr/>
        </p:nvSpPr>
        <p:spPr>
          <a:xfrm>
            <a:off x="535781" y="5072063"/>
            <a:ext cx="855883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b="1" dirty="0">
                <a:solidFill>
                  <a:srgbClr val="2980B9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Analogia Visual </a:t>
            </a:r>
            <a:endParaRPr lang="en-US" sz="837" dirty="0"/>
          </a:p>
        </p:txBody>
      </p:sp>
      <p:sp>
        <p:nvSpPr>
          <p:cNvPr id="22" name="Text 15"/>
          <p:cNvSpPr/>
          <p:nvPr/>
        </p:nvSpPr>
        <p:spPr>
          <a:xfrm>
            <a:off x="392906" y="5279231"/>
            <a:ext cx="3964781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Se as fundações de uma casa falharem, toda a estrutura fica comprometida. Da mesma forma, sem chaves primárias bem definidas, a integridade do banco de dados fica comprometida.</a:t>
            </a:r>
            <a:endParaRPr lang="en-US" sz="837" dirty="0"/>
          </a:p>
        </p:txBody>
      </p:sp>
      <p:sp>
        <p:nvSpPr>
          <p:cNvPr id="23" name="Shape 16"/>
          <p:cNvSpPr/>
          <p:nvPr/>
        </p:nvSpPr>
        <p:spPr>
          <a:xfrm>
            <a:off x="4982766" y="2212191"/>
            <a:ext cx="3571875" cy="2433619"/>
          </a:xfrm>
          <a:prstGeom prst="rect">
            <a:avLst/>
          </a:prstGeom>
          <a:solidFill>
            <a:srgbClr val="FFFFFF"/>
          </a:solidFill>
          <a:ln w="99">
            <a:solidFill>
              <a:srgbClr val="7F8C8D"/>
            </a:solidFill>
            <a:prstDash val="solid"/>
          </a:ln>
        </p:spPr>
      </p:sp>
      <p:pic>
        <p:nvPicPr>
          <p:cNvPr id="24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54203" y="2286000"/>
            <a:ext cx="3429000" cy="2286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62935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85750" y="285750"/>
            <a:ext cx="8572500" cy="471488"/>
          </a:xfrm>
          <a:prstGeom prst="rect">
            <a:avLst/>
          </a:prstGeom>
          <a:noFill/>
          <a:ln/>
        </p:spPr>
        <p:txBody>
          <a:bodyPr wrap="none" lIns="0" tIns="0" rIns="0" bIns="85090" rtlCol="0" anchor="ctr">
            <a:spAutoFit/>
          </a:bodyPr>
          <a:lstStyle/>
          <a:p>
            <a:pPr indent="0" marL="0">
              <a:buNone/>
            </a:pPr>
            <a:r>
              <a:rPr lang="en-US" sz="2025" b="1" dirty="0">
                <a:solidFill>
                  <a:srgbClr val="1A365D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Relacionamentos como Circulação</a:t>
            </a:r>
            <a:endParaRPr lang="en-US" sz="2025" dirty="0"/>
          </a:p>
        </p:txBody>
      </p:sp>
      <p:sp>
        <p:nvSpPr>
          <p:cNvPr id="4" name="Shape 1"/>
          <p:cNvSpPr/>
          <p:nvPr/>
        </p:nvSpPr>
        <p:spPr>
          <a:xfrm>
            <a:off x="285750" y="957263"/>
            <a:ext cx="4179094" cy="150016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5" name="Shape 2"/>
          <p:cNvSpPr/>
          <p:nvPr/>
        </p:nvSpPr>
        <p:spPr>
          <a:xfrm>
            <a:off x="285750" y="957263"/>
            <a:ext cx="28575" cy="1500160"/>
          </a:xfrm>
          <a:prstGeom prst="rect">
            <a:avLst/>
          </a:prstGeom>
          <a:solidFill>
            <a:srgbClr val="3498DB"/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341" y="1107281"/>
            <a:ext cx="192881" cy="17145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85813" y="1075134"/>
            <a:ext cx="1512550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238" b="1" dirty="0">
                <a:solidFill>
                  <a:srgbClr val="1A365D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Relacionamento 1:1 </a:t>
            </a:r>
            <a:endParaRPr lang="en-US" sz="1238" dirty="0"/>
          </a:p>
        </p:txBody>
      </p:sp>
      <p:sp>
        <p:nvSpPr>
          <p:cNvPr id="8" name="Text 4"/>
          <p:cNvSpPr/>
          <p:nvPr/>
        </p:nvSpPr>
        <p:spPr>
          <a:xfrm>
            <a:off x="785813" y="1394817"/>
            <a:ext cx="695790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Como uma </a:t>
            </a:r>
            <a:endParaRPr lang="en-US" sz="942" dirty="0"/>
          </a:p>
        </p:txBody>
      </p:sp>
      <p:sp>
        <p:nvSpPr>
          <p:cNvPr id="9" name="Text 5"/>
          <p:cNvSpPr/>
          <p:nvPr/>
        </p:nvSpPr>
        <p:spPr>
          <a:xfrm>
            <a:off x="1481603" y="1394817"/>
            <a:ext cx="772195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b="1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porta direta</a:t>
            </a:r>
            <a:endParaRPr lang="en-US" sz="942" dirty="0"/>
          </a:p>
        </p:txBody>
      </p:sp>
      <p:sp>
        <p:nvSpPr>
          <p:cNvPr id="10" name="Text 6"/>
          <p:cNvSpPr/>
          <p:nvPr/>
        </p:nvSpPr>
        <p:spPr>
          <a:xfrm>
            <a:off x="2253797" y="1394817"/>
            <a:ext cx="1884471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entre dois cômodos privativos.</a:t>
            </a:r>
            <a:endParaRPr lang="en-US" sz="942" dirty="0"/>
          </a:p>
        </p:txBody>
      </p:sp>
      <p:sp>
        <p:nvSpPr>
          <p:cNvPr id="11" name="Text 7"/>
          <p:cNvSpPr/>
          <p:nvPr/>
        </p:nvSpPr>
        <p:spPr>
          <a:xfrm>
            <a:off x="785813" y="1630198"/>
            <a:ext cx="3571875" cy="720068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Exemplo: Um quarto principal (CLIENTE) com banheiro suíte (ENDEREÇO) - cada cliente tem exatamente um endereço e cada endereço pertence a exatamente um cliente.</a:t>
            </a:r>
            <a:endParaRPr lang="en-US" sz="942" dirty="0"/>
          </a:p>
        </p:txBody>
      </p:sp>
      <p:sp>
        <p:nvSpPr>
          <p:cNvPr id="12" name="Shape 8"/>
          <p:cNvSpPr/>
          <p:nvPr/>
        </p:nvSpPr>
        <p:spPr>
          <a:xfrm>
            <a:off x="285750" y="2636016"/>
            <a:ext cx="4179094" cy="1320143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13" name="Shape 9"/>
          <p:cNvSpPr/>
          <p:nvPr/>
        </p:nvSpPr>
        <p:spPr>
          <a:xfrm>
            <a:off x="285750" y="2636016"/>
            <a:ext cx="28575" cy="1320143"/>
          </a:xfrm>
          <a:prstGeom prst="rect">
            <a:avLst/>
          </a:prstGeom>
          <a:solidFill>
            <a:srgbClr val="3498DB"/>
          </a:solidFill>
          <a:ln/>
        </p:spPr>
      </p:sp>
      <p:pic>
        <p:nvPicPr>
          <p:cNvPr id="14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056" y="2786035"/>
            <a:ext cx="171450" cy="171450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785813" y="2753888"/>
            <a:ext cx="1547292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238" b="1" dirty="0">
                <a:solidFill>
                  <a:srgbClr val="1A365D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Relacionamento 1:N </a:t>
            </a:r>
            <a:endParaRPr lang="en-US" sz="1238" dirty="0"/>
          </a:p>
        </p:txBody>
      </p:sp>
      <p:sp>
        <p:nvSpPr>
          <p:cNvPr id="16" name="Text 11"/>
          <p:cNvSpPr/>
          <p:nvPr/>
        </p:nvSpPr>
        <p:spPr>
          <a:xfrm>
            <a:off x="785813" y="3073571"/>
            <a:ext cx="623655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Como um </a:t>
            </a:r>
            <a:endParaRPr lang="en-US" sz="942" dirty="0"/>
          </a:p>
        </p:txBody>
      </p:sp>
      <p:sp>
        <p:nvSpPr>
          <p:cNvPr id="17" name="Text 12"/>
          <p:cNvSpPr/>
          <p:nvPr/>
        </p:nvSpPr>
        <p:spPr>
          <a:xfrm>
            <a:off x="1409467" y="3073571"/>
            <a:ext cx="1155753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b="1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corredor principal</a:t>
            </a:r>
            <a:endParaRPr lang="en-US" sz="942" dirty="0"/>
          </a:p>
        </p:txBody>
      </p:sp>
      <p:sp>
        <p:nvSpPr>
          <p:cNvPr id="18" name="Text 13"/>
          <p:cNvSpPr/>
          <p:nvPr/>
        </p:nvSpPr>
        <p:spPr>
          <a:xfrm>
            <a:off x="2565220" y="3073571"/>
            <a:ext cx="1578155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que leva a vários quartos.</a:t>
            </a:r>
            <a:endParaRPr lang="en-US" sz="942" dirty="0"/>
          </a:p>
        </p:txBody>
      </p:sp>
      <p:sp>
        <p:nvSpPr>
          <p:cNvPr id="19" name="Text 14"/>
          <p:cNvSpPr/>
          <p:nvPr/>
        </p:nvSpPr>
        <p:spPr>
          <a:xfrm>
            <a:off x="785813" y="3308952"/>
            <a:ext cx="3571875" cy="540051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Exemplo: Uma sala (CLIENTE) conectada a vários quartos (PEDIDOS) - um cliente pode fazer vários pedidos, mas cada pedido pertence a apenas um cliente.</a:t>
            </a:r>
            <a:endParaRPr lang="en-US" sz="942" dirty="0"/>
          </a:p>
        </p:txBody>
      </p:sp>
      <p:sp>
        <p:nvSpPr>
          <p:cNvPr id="20" name="Shape 15"/>
          <p:cNvSpPr/>
          <p:nvPr/>
        </p:nvSpPr>
        <p:spPr>
          <a:xfrm>
            <a:off x="285750" y="4134752"/>
            <a:ext cx="4179094" cy="1680177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21" name="Shape 16"/>
          <p:cNvSpPr/>
          <p:nvPr/>
        </p:nvSpPr>
        <p:spPr>
          <a:xfrm>
            <a:off x="285750" y="4134752"/>
            <a:ext cx="28575" cy="1680177"/>
          </a:xfrm>
          <a:prstGeom prst="rect">
            <a:avLst/>
          </a:prstGeom>
          <a:solidFill>
            <a:srgbClr val="3498DB"/>
          </a:solidFill>
          <a:ln/>
        </p:spPr>
      </p:sp>
      <p:pic>
        <p:nvPicPr>
          <p:cNvPr id="2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772" y="4284771"/>
            <a:ext cx="150019" cy="171450"/>
          </a:xfrm>
          <a:prstGeom prst="rect">
            <a:avLst/>
          </a:prstGeom>
        </p:spPr>
      </p:pic>
      <p:sp>
        <p:nvSpPr>
          <p:cNvPr id="23" name="Text 17"/>
          <p:cNvSpPr/>
          <p:nvPr/>
        </p:nvSpPr>
        <p:spPr>
          <a:xfrm>
            <a:off x="785813" y="4252624"/>
            <a:ext cx="1582006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238" b="1" dirty="0">
                <a:solidFill>
                  <a:srgbClr val="1A365D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Relacionamento N:N </a:t>
            </a:r>
            <a:endParaRPr lang="en-US" sz="1238" dirty="0"/>
          </a:p>
        </p:txBody>
      </p:sp>
      <p:sp>
        <p:nvSpPr>
          <p:cNvPr id="24" name="Text 18"/>
          <p:cNvSpPr/>
          <p:nvPr/>
        </p:nvSpPr>
        <p:spPr>
          <a:xfrm>
            <a:off x="785813" y="4572307"/>
            <a:ext cx="695790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Como uma </a:t>
            </a:r>
            <a:endParaRPr lang="en-US" sz="942" dirty="0"/>
          </a:p>
        </p:txBody>
      </p:sp>
      <p:sp>
        <p:nvSpPr>
          <p:cNvPr id="25" name="Text 19"/>
          <p:cNvSpPr/>
          <p:nvPr/>
        </p:nvSpPr>
        <p:spPr>
          <a:xfrm>
            <a:off x="1481603" y="4572307"/>
            <a:ext cx="803309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b="1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área comum</a:t>
            </a:r>
            <a:endParaRPr lang="en-US" sz="942" dirty="0"/>
          </a:p>
        </p:txBody>
      </p:sp>
      <p:sp>
        <p:nvSpPr>
          <p:cNvPr id="26" name="Text 20"/>
          <p:cNvSpPr/>
          <p:nvPr/>
        </p:nvSpPr>
        <p:spPr>
          <a:xfrm>
            <a:off x="2284912" y="4572307"/>
            <a:ext cx="1716928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(sala) que conecta múltiplos </a:t>
            </a:r>
            <a:endParaRPr lang="en-US" sz="942" dirty="0"/>
          </a:p>
        </p:txBody>
      </p:sp>
      <p:sp>
        <p:nvSpPr>
          <p:cNvPr id="27" name="Text 21"/>
          <p:cNvSpPr/>
          <p:nvPr/>
        </p:nvSpPr>
        <p:spPr>
          <a:xfrm>
            <a:off x="785813" y="4752324"/>
            <a:ext cx="671624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ambientes.</a:t>
            </a:r>
            <a:endParaRPr lang="en-US" sz="942" dirty="0"/>
          </a:p>
        </p:txBody>
      </p:sp>
      <p:sp>
        <p:nvSpPr>
          <p:cNvPr id="28" name="Text 22"/>
          <p:cNvSpPr/>
          <p:nvPr/>
        </p:nvSpPr>
        <p:spPr>
          <a:xfrm>
            <a:off x="785813" y="4987705"/>
            <a:ext cx="3571875" cy="720068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Exemplo: Produtos e categorias - um produto pode pertencer a várias categorias e uma categoria pode conter vários produtos, conectados através de uma tabela intermediária (ITENS_PEDIDO).</a:t>
            </a:r>
            <a:endParaRPr lang="en-US" sz="942" dirty="0"/>
          </a:p>
        </p:txBody>
      </p:sp>
      <p:sp>
        <p:nvSpPr>
          <p:cNvPr id="29" name="Shape 23"/>
          <p:cNvSpPr/>
          <p:nvPr/>
        </p:nvSpPr>
        <p:spPr>
          <a:xfrm>
            <a:off x="4982766" y="1689441"/>
            <a:ext cx="3571875" cy="3571875"/>
          </a:xfrm>
          <a:prstGeom prst="rect">
            <a:avLst/>
          </a:prstGeom>
          <a:solidFill>
            <a:srgbClr val="FFFFFF"/>
          </a:solidFill>
          <a:ln w="99">
            <a:solidFill>
              <a:srgbClr val="7F8C8D"/>
            </a:solidFill>
            <a:prstDash val="solid"/>
          </a:ln>
        </p:spPr>
      </p:sp>
      <p:pic>
        <p:nvPicPr>
          <p:cNvPr id="30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25641" y="1832316"/>
            <a:ext cx="3286125" cy="328612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70785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85750" y="285750"/>
            <a:ext cx="8572500" cy="471488"/>
          </a:xfrm>
          <a:prstGeom prst="rect">
            <a:avLst/>
          </a:prstGeom>
          <a:noFill/>
          <a:ln/>
        </p:spPr>
        <p:txBody>
          <a:bodyPr wrap="none" lIns="0" tIns="0" rIns="0" bIns="85090" rtlCol="0" anchor="ctr">
            <a:spAutoFit/>
          </a:bodyPr>
          <a:lstStyle/>
          <a:p>
            <a:pPr indent="0" marL="0">
              <a:buNone/>
            </a:pPr>
            <a:r>
              <a:rPr lang="en-US" sz="2025" b="1" dirty="0">
                <a:solidFill>
                  <a:srgbClr val="1A365D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Chaves Estrangeiras como Portas</a:t>
            </a:r>
            <a:endParaRPr lang="en-US" sz="2025" dirty="0"/>
          </a:p>
        </p:txBody>
      </p:sp>
      <p:sp>
        <p:nvSpPr>
          <p:cNvPr id="4" name="Shape 1"/>
          <p:cNvSpPr/>
          <p:nvPr/>
        </p:nvSpPr>
        <p:spPr>
          <a:xfrm>
            <a:off x="285750" y="957263"/>
            <a:ext cx="4179094" cy="1171575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5" name="Shape 2"/>
          <p:cNvSpPr/>
          <p:nvPr/>
        </p:nvSpPr>
        <p:spPr>
          <a:xfrm>
            <a:off x="285750" y="957263"/>
            <a:ext cx="28575" cy="1171575"/>
          </a:xfrm>
          <a:prstGeom prst="rect">
            <a:avLst/>
          </a:prstGeom>
          <a:solidFill>
            <a:srgbClr val="3498DB"/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625" y="1132284"/>
            <a:ext cx="192881" cy="17145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28663" y="1100138"/>
            <a:ext cx="1487714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238" b="1" dirty="0">
                <a:solidFill>
                  <a:srgbClr val="1A365D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Função de Conexão </a:t>
            </a:r>
            <a:endParaRPr lang="en-US" sz="1238" dirty="0"/>
          </a:p>
        </p:txBody>
      </p:sp>
      <p:sp>
        <p:nvSpPr>
          <p:cNvPr id="8" name="Text 4"/>
          <p:cNvSpPr/>
          <p:nvPr/>
        </p:nvSpPr>
        <p:spPr>
          <a:xfrm>
            <a:off x="428625" y="1416248"/>
            <a:ext cx="763181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Assim como </a:t>
            </a:r>
            <a:endParaRPr lang="en-US" sz="942" dirty="0"/>
          </a:p>
        </p:txBody>
      </p:sp>
      <p:sp>
        <p:nvSpPr>
          <p:cNvPr id="9" name="Text 5"/>
          <p:cNvSpPr/>
          <p:nvPr/>
        </p:nvSpPr>
        <p:spPr>
          <a:xfrm>
            <a:off x="1191806" y="1416248"/>
            <a:ext cx="1630756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b="1" dirty="0">
                <a:solidFill>
                  <a:srgbClr val="2980B9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portas conectam cômodos</a:t>
            </a:r>
            <a:endParaRPr lang="en-US" sz="942" dirty="0"/>
          </a:p>
        </p:txBody>
      </p:sp>
      <p:sp>
        <p:nvSpPr>
          <p:cNvPr id="10" name="Text 6"/>
          <p:cNvSpPr/>
          <p:nvPr/>
        </p:nvSpPr>
        <p:spPr>
          <a:xfrm>
            <a:off x="2822563" y="1416248"/>
            <a:ext cx="1313138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em uma casa, chaves </a:t>
            </a:r>
            <a:endParaRPr lang="en-US" sz="942" dirty="0"/>
          </a:p>
        </p:txBody>
      </p:sp>
      <p:sp>
        <p:nvSpPr>
          <p:cNvPr id="11" name="Text 7"/>
          <p:cNvSpPr/>
          <p:nvPr/>
        </p:nvSpPr>
        <p:spPr>
          <a:xfrm>
            <a:off x="428625" y="1609130"/>
            <a:ext cx="3333257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estrangeiras conectam tabelas em um banco de dados, </a:t>
            </a:r>
            <a:endParaRPr lang="en-US" sz="942" dirty="0"/>
          </a:p>
        </p:txBody>
      </p:sp>
      <p:sp>
        <p:nvSpPr>
          <p:cNvPr id="12" name="Text 8"/>
          <p:cNvSpPr/>
          <p:nvPr/>
        </p:nvSpPr>
        <p:spPr>
          <a:xfrm>
            <a:off x="428625" y="1802011"/>
            <a:ext cx="3440888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permitindo a navegação entre informações relacionadas.</a:t>
            </a:r>
            <a:endParaRPr lang="en-US" sz="942" dirty="0"/>
          </a:p>
        </p:txBody>
      </p:sp>
      <p:sp>
        <p:nvSpPr>
          <p:cNvPr id="13" name="Shape 9"/>
          <p:cNvSpPr/>
          <p:nvPr/>
        </p:nvSpPr>
        <p:spPr>
          <a:xfrm>
            <a:off x="285750" y="2271713"/>
            <a:ext cx="4179094" cy="1678781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14" name="Shape 10"/>
          <p:cNvSpPr/>
          <p:nvPr/>
        </p:nvSpPr>
        <p:spPr>
          <a:xfrm>
            <a:off x="285750" y="2271713"/>
            <a:ext cx="28575" cy="1678781"/>
          </a:xfrm>
          <a:prstGeom prst="rect">
            <a:avLst/>
          </a:prstGeom>
          <a:solidFill>
            <a:srgbClr val="3498DB"/>
          </a:solidFill>
          <a:ln/>
        </p:spPr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625" y="2446734"/>
            <a:ext cx="171450" cy="171450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707231" y="2414588"/>
            <a:ext cx="1624143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238" b="1" dirty="0">
                <a:solidFill>
                  <a:srgbClr val="1A365D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Referência Estrutural </a:t>
            </a:r>
            <a:endParaRPr lang="en-US" sz="1238" dirty="0"/>
          </a:p>
        </p:txBody>
      </p:sp>
      <p:sp>
        <p:nvSpPr>
          <p:cNvPr id="17" name="Text 12"/>
          <p:cNvSpPr/>
          <p:nvPr/>
        </p:nvSpPr>
        <p:spPr>
          <a:xfrm>
            <a:off x="428625" y="2730698"/>
            <a:ext cx="1427969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Uma chave estrangeira </a:t>
            </a:r>
            <a:endParaRPr lang="en-US" sz="942" dirty="0"/>
          </a:p>
        </p:txBody>
      </p:sp>
      <p:sp>
        <p:nvSpPr>
          <p:cNvPr id="18" name="Text 13"/>
          <p:cNvSpPr/>
          <p:nvPr/>
        </p:nvSpPr>
        <p:spPr>
          <a:xfrm>
            <a:off x="1856594" y="2730698"/>
            <a:ext cx="1685283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b="1" dirty="0">
                <a:solidFill>
                  <a:srgbClr val="2980B9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referencia a chave primária</a:t>
            </a:r>
            <a:endParaRPr lang="en-US" sz="942" dirty="0"/>
          </a:p>
        </p:txBody>
      </p:sp>
      <p:sp>
        <p:nvSpPr>
          <p:cNvPr id="19" name="Text 14"/>
          <p:cNvSpPr/>
          <p:nvPr/>
        </p:nvSpPr>
        <p:spPr>
          <a:xfrm>
            <a:off x="3541877" y="2730698"/>
            <a:ext cx="544850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de outra </a:t>
            </a:r>
            <a:endParaRPr lang="en-US" sz="942" dirty="0"/>
          </a:p>
        </p:txBody>
      </p:sp>
      <p:sp>
        <p:nvSpPr>
          <p:cNvPr id="20" name="Text 15"/>
          <p:cNvSpPr/>
          <p:nvPr/>
        </p:nvSpPr>
        <p:spPr>
          <a:xfrm>
            <a:off x="428625" y="2923580"/>
            <a:ext cx="3754264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tabela, assim como uma porta se conecta à estrutura de outro </a:t>
            </a:r>
            <a:endParaRPr lang="en-US" sz="942" dirty="0"/>
          </a:p>
        </p:txBody>
      </p:sp>
      <p:sp>
        <p:nvSpPr>
          <p:cNvPr id="21" name="Text 16"/>
          <p:cNvSpPr/>
          <p:nvPr/>
        </p:nvSpPr>
        <p:spPr>
          <a:xfrm>
            <a:off x="428625" y="3116461"/>
            <a:ext cx="528889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cômodo.</a:t>
            </a:r>
            <a:endParaRPr lang="en-US" sz="942" dirty="0"/>
          </a:p>
        </p:txBody>
      </p:sp>
      <p:sp>
        <p:nvSpPr>
          <p:cNvPr id="22" name="Shape 17"/>
          <p:cNvSpPr/>
          <p:nvPr/>
        </p:nvSpPr>
        <p:spPr>
          <a:xfrm>
            <a:off x="428625" y="3407569"/>
            <a:ext cx="3893344" cy="400050"/>
          </a:xfrm>
          <a:prstGeom prst="rect">
            <a:avLst/>
          </a:prstGeom>
          <a:solidFill>
            <a:srgbClr val="F8F9FA"/>
          </a:solidFill>
          <a:ln w="99">
            <a:solidFill>
              <a:srgbClr val="E0E0E0"/>
            </a:solidFill>
            <a:prstDash val="solid"/>
          </a:ln>
        </p:spPr>
      </p:sp>
      <p:sp>
        <p:nvSpPr>
          <p:cNvPr id="23" name="Text 18"/>
          <p:cNvSpPr/>
          <p:nvPr/>
        </p:nvSpPr>
        <p:spPr>
          <a:xfrm>
            <a:off x="428625" y="3407569"/>
            <a:ext cx="3893344" cy="400050"/>
          </a:xfrm>
          <a:prstGeom prst="rect">
            <a:avLst/>
          </a:prstGeom>
          <a:noFill/>
          <a:ln/>
        </p:spPr>
        <p:txBody>
          <a:bodyPr wrap="square" lIns="127508" tIns="127508" rIns="127508" bIns="127508" rtlCol="0" anchor="ctr">
            <a:spAutoFit/>
          </a:bodyPr>
          <a:lstStyle/>
          <a:p>
            <a:pPr indent="0" marL="0">
              <a:buNone/>
            </a:pPr>
            <a:r>
              <a:rPr lang="en-US" sz="837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FOREIGN KEY (id_cliente) REFERENCES CLIENTES(id_cliente) </a:t>
            </a:r>
            <a:endParaRPr lang="en-US" sz="837" dirty="0"/>
          </a:p>
        </p:txBody>
      </p:sp>
      <p:sp>
        <p:nvSpPr>
          <p:cNvPr id="24" name="Shape 19"/>
          <p:cNvSpPr/>
          <p:nvPr/>
        </p:nvSpPr>
        <p:spPr>
          <a:xfrm>
            <a:off x="285750" y="4079081"/>
            <a:ext cx="4179094" cy="1171575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25" name="Shape 20"/>
          <p:cNvSpPr/>
          <p:nvPr/>
        </p:nvSpPr>
        <p:spPr>
          <a:xfrm>
            <a:off x="285750" y="4079081"/>
            <a:ext cx="28575" cy="1171575"/>
          </a:xfrm>
          <a:prstGeom prst="rect">
            <a:avLst/>
          </a:prstGeom>
          <a:solidFill>
            <a:srgbClr val="3498DB"/>
          </a:solidFill>
          <a:ln/>
        </p:spPr>
      </p:sp>
      <p:pic>
        <p:nvPicPr>
          <p:cNvPr id="26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625" y="4254103"/>
            <a:ext cx="150019" cy="171450"/>
          </a:xfrm>
          <a:prstGeom prst="rect">
            <a:avLst/>
          </a:prstGeom>
        </p:spPr>
      </p:pic>
      <p:sp>
        <p:nvSpPr>
          <p:cNvPr id="27" name="Text 21"/>
          <p:cNvSpPr/>
          <p:nvPr/>
        </p:nvSpPr>
        <p:spPr>
          <a:xfrm>
            <a:off x="685800" y="4221956"/>
            <a:ext cx="1457213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238" b="1" dirty="0">
                <a:solidFill>
                  <a:srgbClr val="1A365D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Controle de Acesso </a:t>
            </a:r>
            <a:endParaRPr lang="en-US" sz="1238" dirty="0"/>
          </a:p>
        </p:txBody>
      </p:sp>
      <p:sp>
        <p:nvSpPr>
          <p:cNvPr id="28" name="Text 22"/>
          <p:cNvSpPr/>
          <p:nvPr/>
        </p:nvSpPr>
        <p:spPr>
          <a:xfrm>
            <a:off x="428625" y="4538067"/>
            <a:ext cx="1250910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Chaves estrangeiras </a:t>
            </a:r>
            <a:endParaRPr lang="en-US" sz="942" dirty="0"/>
          </a:p>
        </p:txBody>
      </p:sp>
      <p:sp>
        <p:nvSpPr>
          <p:cNvPr id="29" name="Text 23"/>
          <p:cNvSpPr/>
          <p:nvPr/>
        </p:nvSpPr>
        <p:spPr>
          <a:xfrm>
            <a:off x="1679535" y="4538067"/>
            <a:ext cx="2180351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b="1" dirty="0">
                <a:solidFill>
                  <a:srgbClr val="2980B9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controlam a integridade referencial</a:t>
            </a:r>
            <a:endParaRPr lang="en-US" sz="942" dirty="0"/>
          </a:p>
        </p:txBody>
      </p:sp>
      <p:sp>
        <p:nvSpPr>
          <p:cNvPr id="30" name="Text 24"/>
          <p:cNvSpPr/>
          <p:nvPr/>
        </p:nvSpPr>
        <p:spPr>
          <a:xfrm>
            <a:off x="3859885" y="4538067"/>
            <a:ext cx="34463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, </a:t>
            </a:r>
            <a:endParaRPr lang="en-US" sz="942" dirty="0"/>
          </a:p>
        </p:txBody>
      </p:sp>
      <p:sp>
        <p:nvSpPr>
          <p:cNvPr id="31" name="Text 25"/>
          <p:cNvSpPr/>
          <p:nvPr/>
        </p:nvSpPr>
        <p:spPr>
          <a:xfrm>
            <a:off x="428625" y="4730948"/>
            <a:ext cx="3756301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garantindo que não existam referências inválidas, assim como </a:t>
            </a:r>
            <a:endParaRPr lang="en-US" sz="942" dirty="0"/>
          </a:p>
        </p:txBody>
      </p:sp>
      <p:sp>
        <p:nvSpPr>
          <p:cNvPr id="32" name="Text 26"/>
          <p:cNvSpPr/>
          <p:nvPr/>
        </p:nvSpPr>
        <p:spPr>
          <a:xfrm>
            <a:off x="428625" y="4923830"/>
            <a:ext cx="2654824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portas controlam o acesso entre ambientes.</a:t>
            </a:r>
            <a:endParaRPr lang="en-US" sz="942" dirty="0"/>
          </a:p>
        </p:txBody>
      </p:sp>
      <p:sp>
        <p:nvSpPr>
          <p:cNvPr id="33" name="Shape 27"/>
          <p:cNvSpPr/>
          <p:nvPr/>
        </p:nvSpPr>
        <p:spPr>
          <a:xfrm>
            <a:off x="4982766" y="1958587"/>
            <a:ext cx="3571875" cy="2433619"/>
          </a:xfrm>
          <a:prstGeom prst="rect">
            <a:avLst/>
          </a:prstGeom>
          <a:solidFill>
            <a:srgbClr val="FFFFFF"/>
          </a:solidFill>
          <a:ln w="99">
            <a:solidFill>
              <a:srgbClr val="7F8C8D"/>
            </a:solidFill>
            <a:prstDash val="solid"/>
          </a:ln>
        </p:spPr>
      </p:sp>
      <p:pic>
        <p:nvPicPr>
          <p:cNvPr id="34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54203" y="2032397"/>
            <a:ext cx="3429000" cy="2286000"/>
          </a:xfrm>
          <a:prstGeom prst="rect">
            <a:avLst/>
          </a:prstGeom>
        </p:spPr>
      </p:pic>
      <p:sp>
        <p:nvSpPr>
          <p:cNvPr id="35" name="Shape 28"/>
          <p:cNvSpPr/>
          <p:nvPr/>
        </p:nvSpPr>
        <p:spPr>
          <a:xfrm>
            <a:off x="6232922" y="2303859"/>
            <a:ext cx="2143125" cy="671513"/>
          </a:xfrm>
          <a:prstGeom prst="rect">
            <a:avLst/>
          </a:prstGeom>
          <a:solidFill>
            <a:srgbClr val="FFFFFF">
              <a:alpha val="80000"/>
            </a:srgbClr>
          </a:solidFill>
          <a:ln w="99">
            <a:solidFill>
              <a:srgbClr val="3498DB"/>
            </a:solidFill>
            <a:prstDash val="solid"/>
          </a:ln>
        </p:spPr>
      </p:sp>
      <p:pic>
        <p:nvPicPr>
          <p:cNvPr id="36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53749" y="2411016"/>
            <a:ext cx="100013" cy="114300"/>
          </a:xfrm>
          <a:prstGeom prst="rect">
            <a:avLst/>
          </a:prstGeom>
        </p:spPr>
      </p:pic>
      <p:sp>
        <p:nvSpPr>
          <p:cNvPr id="37" name="Text 29"/>
          <p:cNvSpPr/>
          <p:nvPr/>
        </p:nvSpPr>
        <p:spPr>
          <a:xfrm>
            <a:off x="6683480" y="2389584"/>
            <a:ext cx="1153995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buNone/>
            </a:pPr>
            <a:r>
              <a:rPr lang="en-US" sz="837" b="1" dirty="0">
                <a:solidFill>
                  <a:srgbClr val="1A365D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Chaves estrangeiras</a:t>
            </a:r>
            <a:endParaRPr lang="en-US" sz="837" dirty="0"/>
          </a:p>
        </p:txBody>
      </p:sp>
      <p:sp>
        <p:nvSpPr>
          <p:cNvPr id="38" name="Text 30"/>
          <p:cNvSpPr/>
          <p:nvPr/>
        </p:nvSpPr>
        <p:spPr>
          <a:xfrm>
            <a:off x="7837475" y="2389584"/>
            <a:ext cx="217745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buNone/>
            </a:pPr>
            <a:r>
              <a:rPr lang="en-US" sz="837" dirty="0">
                <a:solidFill>
                  <a:srgbClr val="1A365D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são </a:t>
            </a:r>
            <a:endParaRPr lang="en-US" sz="837" dirty="0"/>
          </a:p>
        </p:txBody>
      </p:sp>
      <p:sp>
        <p:nvSpPr>
          <p:cNvPr id="39" name="Text 31"/>
          <p:cNvSpPr/>
          <p:nvPr/>
        </p:nvSpPr>
        <p:spPr>
          <a:xfrm>
            <a:off x="6525983" y="2561034"/>
            <a:ext cx="1557003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buNone/>
            </a:pPr>
            <a:r>
              <a:rPr lang="en-US" sz="837" dirty="0">
                <a:solidFill>
                  <a:srgbClr val="1A365D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representadas pelas portas e </a:t>
            </a:r>
            <a:endParaRPr lang="en-US" sz="837" dirty="0"/>
          </a:p>
        </p:txBody>
      </p:sp>
      <p:sp>
        <p:nvSpPr>
          <p:cNvPr id="40" name="Text 32"/>
          <p:cNvSpPr/>
          <p:nvPr/>
        </p:nvSpPr>
        <p:spPr>
          <a:xfrm>
            <a:off x="6523862" y="2732484"/>
            <a:ext cx="1561244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buNone/>
            </a:pPr>
            <a:r>
              <a:rPr lang="en-US" sz="837" dirty="0">
                <a:solidFill>
                  <a:srgbClr val="1A365D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passagens entre os cômodos </a:t>
            </a:r>
            <a:endParaRPr lang="en-US" sz="837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600789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85750" y="285750"/>
            <a:ext cx="8572500" cy="471488"/>
          </a:xfrm>
          <a:prstGeom prst="rect">
            <a:avLst/>
          </a:prstGeom>
          <a:noFill/>
          <a:ln/>
        </p:spPr>
        <p:txBody>
          <a:bodyPr wrap="none" lIns="0" tIns="0" rIns="0" bIns="85090" rtlCol="0" anchor="ctr">
            <a:spAutoFit/>
          </a:bodyPr>
          <a:lstStyle/>
          <a:p>
            <a:pPr indent="0" marL="0">
              <a:buNone/>
            </a:pPr>
            <a:r>
              <a:rPr lang="en-US" sz="2025" b="1" dirty="0">
                <a:solidFill>
                  <a:srgbClr val="1A365D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Diagrama Completo</a:t>
            </a:r>
            <a:endParaRPr lang="en-US" sz="2025" dirty="0"/>
          </a:p>
        </p:txBody>
      </p:sp>
      <p:sp>
        <p:nvSpPr>
          <p:cNvPr id="4" name="Shape 1"/>
          <p:cNvSpPr/>
          <p:nvPr/>
        </p:nvSpPr>
        <p:spPr>
          <a:xfrm>
            <a:off x="1357313" y="885825"/>
            <a:ext cx="6429375" cy="3571875"/>
          </a:xfrm>
          <a:prstGeom prst="rect">
            <a:avLst/>
          </a:prstGeom>
          <a:solidFill>
            <a:srgbClr val="FFFFFF"/>
          </a:solidFill>
          <a:ln w="198">
            <a:solidFill>
              <a:srgbClr val="7F8C8D"/>
            </a:solidFill>
            <a:prstDash val="solid"/>
          </a:ln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750" y="957263"/>
            <a:ext cx="6286500" cy="3429000"/>
          </a:xfrm>
          <a:prstGeom prst="rect">
            <a:avLst/>
          </a:prstGeom>
        </p:spPr>
      </p:pic>
      <p:sp>
        <p:nvSpPr>
          <p:cNvPr id="6" name="Shape 2"/>
          <p:cNvSpPr/>
          <p:nvPr/>
        </p:nvSpPr>
        <p:spPr>
          <a:xfrm>
            <a:off x="755591" y="4686300"/>
            <a:ext cx="142875" cy="142875"/>
          </a:xfrm>
          <a:prstGeom prst="rect">
            <a:avLst/>
          </a:prstGeom>
          <a:solidFill>
            <a:srgbClr val="7F8C8D"/>
          </a:solidFill>
          <a:ln/>
        </p:spPr>
      </p:sp>
      <p:sp>
        <p:nvSpPr>
          <p:cNvPr id="7" name="Text 3"/>
          <p:cNvSpPr/>
          <p:nvPr/>
        </p:nvSpPr>
        <p:spPr>
          <a:xfrm>
            <a:off x="955616" y="4672013"/>
            <a:ext cx="1028840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Estrutura (Paredes)</a:t>
            </a:r>
            <a:endParaRPr lang="en-US" sz="837" dirty="0"/>
          </a:p>
        </p:txBody>
      </p:sp>
      <p:sp>
        <p:nvSpPr>
          <p:cNvPr id="8" name="Shape 4"/>
          <p:cNvSpPr/>
          <p:nvPr/>
        </p:nvSpPr>
        <p:spPr>
          <a:xfrm>
            <a:off x="2924138" y="4686300"/>
            <a:ext cx="142875" cy="142875"/>
          </a:xfrm>
          <a:prstGeom prst="rect">
            <a:avLst/>
          </a:prstGeom>
          <a:solidFill>
            <a:srgbClr val="3498DB"/>
          </a:solidFill>
          <a:ln/>
        </p:spPr>
      </p:sp>
      <p:sp>
        <p:nvSpPr>
          <p:cNvPr id="9" name="Text 5"/>
          <p:cNvSpPr/>
          <p:nvPr/>
        </p:nvSpPr>
        <p:spPr>
          <a:xfrm>
            <a:off x="3124163" y="4672013"/>
            <a:ext cx="926427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Chaves Primárias</a:t>
            </a:r>
            <a:endParaRPr lang="en-US" sz="837" dirty="0"/>
          </a:p>
        </p:txBody>
      </p:sp>
      <p:sp>
        <p:nvSpPr>
          <p:cNvPr id="10" name="Shape 6"/>
          <p:cNvSpPr/>
          <p:nvPr/>
        </p:nvSpPr>
        <p:spPr>
          <a:xfrm>
            <a:off x="4990272" y="4686300"/>
            <a:ext cx="142875" cy="142875"/>
          </a:xfrm>
          <a:prstGeom prst="rect">
            <a:avLst/>
          </a:prstGeom>
          <a:solidFill>
            <a:srgbClr val="2980B9"/>
          </a:solidFill>
          <a:ln/>
        </p:spPr>
      </p:sp>
      <p:sp>
        <p:nvSpPr>
          <p:cNvPr id="11" name="Text 7"/>
          <p:cNvSpPr/>
          <p:nvPr/>
        </p:nvSpPr>
        <p:spPr>
          <a:xfrm>
            <a:off x="5190297" y="4672013"/>
            <a:ext cx="1081301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Chaves Estrangeiras</a:t>
            </a:r>
            <a:endParaRPr lang="en-US" sz="837" dirty="0"/>
          </a:p>
        </p:txBody>
      </p:sp>
      <p:sp>
        <p:nvSpPr>
          <p:cNvPr id="12" name="Shape 8"/>
          <p:cNvSpPr/>
          <p:nvPr/>
        </p:nvSpPr>
        <p:spPr>
          <a:xfrm>
            <a:off x="7211281" y="4686300"/>
            <a:ext cx="142875" cy="142875"/>
          </a:xfrm>
          <a:prstGeom prst="rect">
            <a:avLst/>
          </a:prstGeom>
          <a:solidFill>
            <a:srgbClr val="2C3E50"/>
          </a:solidFill>
          <a:ln/>
        </p:spPr>
      </p:sp>
      <p:sp>
        <p:nvSpPr>
          <p:cNvPr id="13" name="Text 9"/>
          <p:cNvSpPr/>
          <p:nvPr/>
        </p:nvSpPr>
        <p:spPr>
          <a:xfrm>
            <a:off x="7411306" y="4672013"/>
            <a:ext cx="977047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Campos/Atributos</a:t>
            </a:r>
            <a:endParaRPr lang="en-US" sz="837" dirty="0"/>
          </a:p>
        </p:txBody>
      </p:sp>
      <p:sp>
        <p:nvSpPr>
          <p:cNvPr id="14" name="Shape 10"/>
          <p:cNvSpPr/>
          <p:nvPr/>
        </p:nvSpPr>
        <p:spPr>
          <a:xfrm>
            <a:off x="285750" y="4914900"/>
            <a:ext cx="8572500" cy="792956"/>
          </a:xfrm>
          <a:prstGeom prst="rect">
            <a:avLst/>
          </a:prstGeom>
          <a:solidFill>
            <a:srgbClr val="FFFFFF">
              <a:alpha val="80000"/>
            </a:srgbClr>
          </a:solidFill>
          <a:ln/>
        </p:spPr>
      </p:sp>
      <p:sp>
        <p:nvSpPr>
          <p:cNvPr id="15" name="Shape 11"/>
          <p:cNvSpPr/>
          <p:nvPr/>
        </p:nvSpPr>
        <p:spPr>
          <a:xfrm>
            <a:off x="285750" y="4914900"/>
            <a:ext cx="28575" cy="792956"/>
          </a:xfrm>
          <a:prstGeom prst="rect">
            <a:avLst/>
          </a:prstGeom>
          <a:solidFill>
            <a:srgbClr val="3498DB"/>
          </a:solidFill>
          <a:ln/>
        </p:spPr>
      </p:sp>
      <p:sp>
        <p:nvSpPr>
          <p:cNvPr id="16" name="Text 12"/>
          <p:cNvSpPr/>
          <p:nvPr/>
        </p:nvSpPr>
        <p:spPr>
          <a:xfrm>
            <a:off x="392906" y="5022056"/>
            <a:ext cx="8358188" cy="578644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Este diagrama representa um sistema de e-commerce simplificado, onde cada cômodo (tabela) tem uma função específica no sistema. As portas e passagens (relacionamentos) mostram como as informações fluem entre as tabelas, enquanto os elementos estruturais (chaves primárias) garantem a integridade do modelo. Observe como a disposição espacial facilita a compreensão das relações entre entidades.</a:t>
            </a:r>
            <a:endParaRPr lang="en-US" sz="942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609066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85750" y="285750"/>
            <a:ext cx="8572500" cy="471488"/>
          </a:xfrm>
          <a:prstGeom prst="rect">
            <a:avLst/>
          </a:prstGeom>
          <a:noFill/>
          <a:ln/>
        </p:spPr>
        <p:txBody>
          <a:bodyPr wrap="none" lIns="0" tIns="0" rIns="0" bIns="85090" rtlCol="0" anchor="ctr">
            <a:spAutoFit/>
          </a:bodyPr>
          <a:lstStyle/>
          <a:p>
            <a:pPr indent="0" marL="0">
              <a:buNone/>
            </a:pPr>
            <a:r>
              <a:rPr lang="en-US" sz="2025" b="1" dirty="0">
                <a:solidFill>
                  <a:srgbClr val="1A365D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Benefícios da Analogia</a:t>
            </a:r>
            <a:endParaRPr lang="en-US" sz="2025" dirty="0"/>
          </a:p>
        </p:txBody>
      </p:sp>
      <p:sp>
        <p:nvSpPr>
          <p:cNvPr id="4" name="Shape 1"/>
          <p:cNvSpPr/>
          <p:nvPr/>
        </p:nvSpPr>
        <p:spPr>
          <a:xfrm>
            <a:off x="285750" y="957263"/>
            <a:ext cx="4179094" cy="784361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5" name="Shape 2"/>
          <p:cNvSpPr/>
          <p:nvPr/>
        </p:nvSpPr>
        <p:spPr>
          <a:xfrm>
            <a:off x="285750" y="957263"/>
            <a:ext cx="28575" cy="784361"/>
          </a:xfrm>
          <a:prstGeom prst="rect">
            <a:avLst/>
          </a:prstGeom>
          <a:solidFill>
            <a:srgbClr val="3498DB"/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338" y="1107281"/>
            <a:ext cx="171450" cy="17145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14375" y="1064419"/>
            <a:ext cx="3643313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1A365D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Facilita a Compreensão</a:t>
            </a:r>
            <a:endParaRPr lang="en-US" sz="1046" dirty="0"/>
          </a:p>
        </p:txBody>
      </p:sp>
      <p:sp>
        <p:nvSpPr>
          <p:cNvPr id="8" name="Text 4"/>
          <p:cNvSpPr/>
          <p:nvPr/>
        </p:nvSpPr>
        <p:spPr>
          <a:xfrm>
            <a:off x="714375" y="1314450"/>
            <a:ext cx="3643313" cy="320018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Transforma conceitos abstratos de banco de dados em elementos físicos e visuais que são mais fáceis de entender e memorizar. </a:t>
            </a:r>
            <a:endParaRPr lang="en-US" sz="837" dirty="0"/>
          </a:p>
        </p:txBody>
      </p:sp>
      <p:sp>
        <p:nvSpPr>
          <p:cNvPr id="9" name="Shape 5"/>
          <p:cNvSpPr/>
          <p:nvPr/>
        </p:nvSpPr>
        <p:spPr>
          <a:xfrm>
            <a:off x="285750" y="1884499"/>
            <a:ext cx="4179094" cy="94437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10" name="Shape 6"/>
          <p:cNvSpPr/>
          <p:nvPr/>
        </p:nvSpPr>
        <p:spPr>
          <a:xfrm>
            <a:off x="285750" y="1884499"/>
            <a:ext cx="28575" cy="944370"/>
          </a:xfrm>
          <a:prstGeom prst="rect">
            <a:avLst/>
          </a:prstGeom>
          <a:solidFill>
            <a:srgbClr val="3498DB"/>
          </a:solidFill>
          <a:ln/>
        </p:spPr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338" y="2034518"/>
            <a:ext cx="171450" cy="17145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714375" y="1991655"/>
            <a:ext cx="3643313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1A365D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Conecta Conhecimentos Prévios</a:t>
            </a:r>
            <a:endParaRPr lang="en-US" sz="1046" dirty="0"/>
          </a:p>
        </p:txBody>
      </p:sp>
      <p:sp>
        <p:nvSpPr>
          <p:cNvPr id="13" name="Text 8"/>
          <p:cNvSpPr/>
          <p:nvPr/>
        </p:nvSpPr>
        <p:spPr>
          <a:xfrm>
            <a:off x="714375" y="2241686"/>
            <a:ext cx="3643313" cy="480027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Utiliza o conhecimento familiar sobre casas e arquitetura para construir novas conexões com conceitos técnicos de banco de dados. </a:t>
            </a:r>
            <a:endParaRPr lang="en-US" sz="837" dirty="0"/>
          </a:p>
        </p:txBody>
      </p:sp>
      <p:sp>
        <p:nvSpPr>
          <p:cNvPr id="14" name="Shape 9"/>
          <p:cNvSpPr/>
          <p:nvPr/>
        </p:nvSpPr>
        <p:spPr>
          <a:xfrm>
            <a:off x="285750" y="2971744"/>
            <a:ext cx="4179094" cy="784361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15" name="Shape 10"/>
          <p:cNvSpPr/>
          <p:nvPr/>
        </p:nvSpPr>
        <p:spPr>
          <a:xfrm>
            <a:off x="285750" y="2971744"/>
            <a:ext cx="28575" cy="784361"/>
          </a:xfrm>
          <a:prstGeom prst="rect">
            <a:avLst/>
          </a:prstGeom>
          <a:solidFill>
            <a:srgbClr val="3498DB"/>
          </a:solidFill>
          <a:ln/>
        </p:spPr>
      </p:sp>
      <p:pic>
        <p:nvPicPr>
          <p:cNvPr id="16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906" y="3121763"/>
            <a:ext cx="214313" cy="171450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714375" y="3078900"/>
            <a:ext cx="3643313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1A365D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Melhora a Comunicação</a:t>
            </a:r>
            <a:endParaRPr lang="en-US" sz="1046" dirty="0"/>
          </a:p>
        </p:txBody>
      </p:sp>
      <p:sp>
        <p:nvSpPr>
          <p:cNvPr id="18" name="Text 12"/>
          <p:cNvSpPr/>
          <p:nvPr/>
        </p:nvSpPr>
        <p:spPr>
          <a:xfrm>
            <a:off x="714375" y="3328932"/>
            <a:ext cx="3643313" cy="320018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Fornece um vocabulário comum e visual para explicar conceitos complexos entre desenvolvedores e não-técnicos. </a:t>
            </a:r>
            <a:endParaRPr lang="en-US" sz="837" dirty="0"/>
          </a:p>
        </p:txBody>
      </p:sp>
      <p:sp>
        <p:nvSpPr>
          <p:cNvPr id="19" name="Shape 13"/>
          <p:cNvSpPr/>
          <p:nvPr/>
        </p:nvSpPr>
        <p:spPr>
          <a:xfrm>
            <a:off x="285750" y="3898981"/>
            <a:ext cx="4179094" cy="784361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20" name="Shape 14"/>
          <p:cNvSpPr/>
          <p:nvPr/>
        </p:nvSpPr>
        <p:spPr>
          <a:xfrm>
            <a:off x="285750" y="3898981"/>
            <a:ext cx="28575" cy="784361"/>
          </a:xfrm>
          <a:prstGeom prst="rect">
            <a:avLst/>
          </a:prstGeom>
          <a:solidFill>
            <a:srgbClr val="3498DB"/>
          </a:solidFill>
          <a:ln/>
        </p:spPr>
      </p:sp>
      <p:pic>
        <p:nvPicPr>
          <p:cNvPr id="21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5769" y="4048999"/>
            <a:ext cx="128588" cy="171450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714375" y="4006137"/>
            <a:ext cx="3643313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1A365D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Estimula o Pensamento Criativo</a:t>
            </a:r>
            <a:endParaRPr lang="en-US" sz="1046" dirty="0"/>
          </a:p>
        </p:txBody>
      </p:sp>
      <p:sp>
        <p:nvSpPr>
          <p:cNvPr id="23" name="Text 16"/>
          <p:cNvSpPr/>
          <p:nvPr/>
        </p:nvSpPr>
        <p:spPr>
          <a:xfrm>
            <a:off x="714375" y="4256168"/>
            <a:ext cx="3643313" cy="320018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Incentiva a visualização de problemas de modelagem de dados sob novas perspectivas, levando a soluções mais criativas. </a:t>
            </a:r>
            <a:endParaRPr lang="en-US" sz="837" dirty="0"/>
          </a:p>
        </p:txBody>
      </p:sp>
      <p:sp>
        <p:nvSpPr>
          <p:cNvPr id="24" name="Shape 17"/>
          <p:cNvSpPr/>
          <p:nvPr/>
        </p:nvSpPr>
        <p:spPr>
          <a:xfrm>
            <a:off x="285750" y="4826217"/>
            <a:ext cx="4179094" cy="964406"/>
          </a:xfrm>
          <a:prstGeom prst="rect">
            <a:avLst/>
          </a:prstGeom>
          <a:solidFill>
            <a:srgbClr val="3498DB">
              <a:alpha val="10000"/>
            </a:srgbClr>
          </a:solidFill>
          <a:ln w="99">
            <a:solidFill>
              <a:srgbClr val="3498DB"/>
            </a:solidFill>
            <a:prstDash val="dash"/>
          </a:ln>
        </p:spPr>
      </p:sp>
      <p:sp>
        <p:nvSpPr>
          <p:cNvPr id="25" name="Text 18"/>
          <p:cNvSpPr/>
          <p:nvPr/>
        </p:nvSpPr>
        <p:spPr>
          <a:xfrm>
            <a:off x="392906" y="4933373"/>
            <a:ext cx="3964781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i="1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"As analogias não são apenas ferramentas de ensino, mas também ferramentas de pensamento que nos permitem compreender o desconhecido através do conhecido." </a:t>
            </a:r>
            <a:endParaRPr lang="en-US" sz="837" dirty="0"/>
          </a:p>
        </p:txBody>
      </p:sp>
      <p:sp>
        <p:nvSpPr>
          <p:cNvPr id="26" name="Text 19"/>
          <p:cNvSpPr/>
          <p:nvPr/>
        </p:nvSpPr>
        <p:spPr>
          <a:xfrm>
            <a:off x="392906" y="5519161"/>
            <a:ext cx="3964781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r" indent="0" marL="0">
              <a:buNone/>
            </a:pPr>
            <a:r>
              <a:rPr lang="en-US" sz="732" b="1" dirty="0">
                <a:solidFill>
                  <a:srgbClr val="1A365D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— Dedre Gentner, Pesquisadora em Ciência Cognitiva </a:t>
            </a:r>
            <a:endParaRPr lang="en-US" sz="732" dirty="0"/>
          </a:p>
        </p:txBody>
      </p:sp>
      <p:sp>
        <p:nvSpPr>
          <p:cNvPr id="27" name="Shape 20"/>
          <p:cNvSpPr/>
          <p:nvPr/>
        </p:nvSpPr>
        <p:spPr>
          <a:xfrm>
            <a:off x="4679156" y="2116643"/>
            <a:ext cx="4179094" cy="2500313"/>
          </a:xfrm>
          <a:prstGeom prst="rect">
            <a:avLst/>
          </a:prstGeom>
          <a:solidFill>
            <a:srgbClr val="FFFFFF"/>
          </a:solidFill>
          <a:ln w="99">
            <a:solidFill>
              <a:srgbClr val="7F8C8D"/>
            </a:solidFill>
            <a:prstDash val="solid"/>
          </a:ln>
        </p:spPr>
      </p:sp>
      <p:sp>
        <p:nvSpPr>
          <p:cNvPr id="28" name="Text 21"/>
          <p:cNvSpPr/>
          <p:nvPr/>
        </p:nvSpPr>
        <p:spPr>
          <a:xfrm>
            <a:off x="4822031" y="2259518"/>
            <a:ext cx="3893344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buNone/>
            </a:pPr>
            <a:r>
              <a:rPr lang="en-US" sz="942" b="1" dirty="0">
                <a:solidFill>
                  <a:srgbClr val="1A365D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Eficácia de Métodos de Ensino em Conceitos Técnicos</a:t>
            </a:r>
            <a:endParaRPr lang="en-US" sz="942" dirty="0"/>
          </a:p>
        </p:txBody>
      </p:sp>
      <p:pic>
        <p:nvPicPr>
          <p:cNvPr id="29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22031" y="2523837"/>
            <a:ext cx="3879056" cy="2000250"/>
          </a:xfrm>
          <a:prstGeom prst="rect">
            <a:avLst/>
          </a:prstGeom>
        </p:spPr>
      </p:pic>
      <p:sp>
        <p:nvSpPr>
          <p:cNvPr id="30" name="Text 22"/>
          <p:cNvSpPr/>
          <p:nvPr/>
        </p:nvSpPr>
        <p:spPr>
          <a:xfrm>
            <a:off x="4822031" y="4595524"/>
            <a:ext cx="3893344" cy="25717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ctr" indent="0" marL="0">
              <a:buNone/>
            </a:pPr>
            <a:r>
              <a:rPr lang="en-US" sz="628" i="1" dirty="0">
                <a:solidFill>
                  <a:srgbClr val="7F8C8D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Fonte: Adaptado de estudos sobre métodos de ensino em ciências da computação (Nagem et al., 2001) </a:t>
            </a:r>
            <a:endParaRPr lang="en-US" sz="628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2025-09-06T02:04:13Z</dcterms:created>
  <dcterms:modified xsi:type="dcterms:W3CDTF">2025-09-06T02:04:13Z</dcterms:modified>
</cp:coreProperties>
</file>